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77" r:id="rId4"/>
    <p:sldId id="299" r:id="rId5"/>
    <p:sldId id="276" r:id="rId6"/>
    <p:sldId id="258" r:id="rId7"/>
    <p:sldId id="285" r:id="rId8"/>
    <p:sldId id="300" r:id="rId9"/>
    <p:sldId id="288" r:id="rId10"/>
    <p:sldId id="289" r:id="rId11"/>
    <p:sldId id="290" r:id="rId12"/>
    <p:sldId id="294" r:id="rId13"/>
    <p:sldId id="295" r:id="rId14"/>
    <p:sldId id="291" r:id="rId15"/>
    <p:sldId id="293" r:id="rId16"/>
    <p:sldId id="263" r:id="rId17"/>
    <p:sldId id="286" r:id="rId18"/>
    <p:sldId id="264" r:id="rId19"/>
    <p:sldId id="265" r:id="rId20"/>
    <p:sldId id="298" r:id="rId21"/>
    <p:sldId id="266" r:id="rId22"/>
    <p:sldId id="267" r:id="rId23"/>
    <p:sldId id="269" r:id="rId24"/>
    <p:sldId id="268" r:id="rId25"/>
    <p:sldId id="275" r:id="rId26"/>
    <p:sldId id="296" r:id="rId27"/>
    <p:sldId id="292" r:id="rId28"/>
    <p:sldId id="297" r:id="rId29"/>
    <p:sldId id="270" r:id="rId30"/>
    <p:sldId id="274" r:id="rId31"/>
    <p:sldId id="273" r:id="rId32"/>
    <p:sldId id="284" r:id="rId33"/>
  </p:sldIdLst>
  <p:sldSz cx="9144000" cy="6858000" type="screen4x3"/>
  <p:notesSz cx="6797675" cy="992663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5F72CB-74EF-45ED-AD1D-A7D990BE9F56}" v="201" dt="2021-12-08T05:48:51.8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79" d="100"/>
          <a:sy n="79" d="100"/>
        </p:scale>
        <p:origin x="15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52058910-C64F-4303-86CD-0815067B7D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0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8D1E2D2-9464-431D-9363-7F59C4C4DDF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0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1706FC1-1617-49CC-A9B1-4AA0EAB0A80F}" type="datetimeFigureOut">
              <a:rPr lang="cs-CZ"/>
              <a:pPr>
                <a:defRPr/>
              </a:pPr>
              <a:t>16.11.2022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51CBA9AC-5AAB-41CC-A682-DDC0BE6C3B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4BE615BA-A2E5-4814-AA08-D7D6E32946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7365"/>
            <a:ext cx="5438775" cy="390904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de-DE"/>
              <a:t>Po kliknutí můžete upravovat styly textu v předloze.</a:t>
            </a:r>
          </a:p>
          <a:p>
            <a:pPr lvl="1"/>
            <a:r>
              <a:rPr lang="cs-CZ" altLang="de-DE"/>
              <a:t>Druhá úroveň</a:t>
            </a:r>
          </a:p>
          <a:p>
            <a:pPr lvl="2"/>
            <a:r>
              <a:rPr lang="cs-CZ" altLang="de-DE"/>
              <a:t>Třetí úroveň</a:t>
            </a:r>
          </a:p>
          <a:p>
            <a:pPr lvl="3"/>
            <a:r>
              <a:rPr lang="cs-CZ" altLang="de-DE"/>
              <a:t>Čtvrtá úroveň</a:t>
            </a:r>
          </a:p>
          <a:p>
            <a:pPr lvl="4"/>
            <a:r>
              <a:rPr lang="cs-CZ" altLang="de-DE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7A9635D-04E2-48EE-A3EB-2E2641E4C07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6400" cy="498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5AFD4AB-7FE4-4265-ACAE-A872E77D93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630"/>
            <a:ext cx="2946400" cy="498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DD151D1-B03E-4F22-9088-133B734EB55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CC6BB-70FF-4B7F-8CBB-E648D04C4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74737-07E3-4A35-BD13-4040C8DF28E1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A2C02-3BCE-4B02-854D-F78DD43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6842C-CA5D-4B3F-89EE-E48BA6334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7C513-147A-46A8-B52A-58A0D60AC0F2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200807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5B7E9-1B4E-4E2B-AE09-A3A2B1C55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EC99F-BBBD-4660-9CA0-916AA692F173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BC142-3967-4943-A4E6-C4E7574D2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1D1BF-0A30-44F5-B4DD-A8929274B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31870-2FB1-4AB2-889B-97D6FFFF9D63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129652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2EC31-B485-4E4D-A2E2-29285521B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C8026-A144-408C-9C46-714DCF5FDDEC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245C1-357F-45A1-A51E-83C0A7792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6D763-B382-4957-8AE3-7C0A10C21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E0360-E15D-4199-8099-DA5AE5848CE8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34516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CAF0377-0A26-4525-88EC-6FF93EB81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BBACD-FA48-42EA-BBB4-AAB23C6723F7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D04BC4B-EFA8-4E96-9419-C9EB93AD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7FB461-32D7-4DF0-82BB-49ECB18D2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2DD94-A2C3-4955-8F23-7B92B8741936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955651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2237B12-AE68-4F4B-8B1C-2AF7D3DE5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58276-DFD1-492C-9493-B372D842CF31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DB6A528-740D-447A-8A3E-5501D9B5D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EC02042-D13F-4EFB-9143-248195667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7D4DF-ACAB-4AC9-BDB1-9C6382283CFA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887063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47A73B9-DED1-4D68-9D13-9DD9FE780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16F50-3984-4F87-A2C4-A51915A39F11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7CB22-36C0-4CE5-B669-26346189D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172C76-6E4E-4E9D-8FEF-F1717BACF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79964-8D6F-4DBD-9F39-051377962FEC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75407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D4A0A01-9511-4225-9382-1AC01E956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5A92-9D83-4B3B-970C-E4FCBBFCA7B4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0151A70-8D91-45A3-B5ED-90814F890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A0308C5-29ED-46D3-9298-D2F9AFA2C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964B0-0D17-4CCD-BCA3-588493A8EECD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743881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13D447-EC04-4D74-9128-1F9A8CA1F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3624D-3575-425A-B92F-9C9E12321AB5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ABD9A4-3826-4367-9392-E0C62D8F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68ED854-2564-45B9-B5D7-2A2D65DCB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51F38-2FF5-40A2-B585-298946F70B57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79289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F371D2-F691-42B7-8AC9-D9F789930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24C3C-A41C-47E0-9F48-B976A848FFB9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7E3DDF5-470B-4D28-AF2B-5F2292D6E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84CD7C-96AA-4A8C-829F-7E7A40AD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AE934-86C2-49EC-91AF-EFAA21EE7391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50465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DE923-C7B4-480D-8964-7DFE27D9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1C99C-BB7F-4071-90DB-C5E986B5CC69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58C93-F277-4244-AE4F-DB0D22DB9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1AADB-3464-486B-B71B-0E367304D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6517-C8D1-4237-BB32-3CB651EF62BF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664089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11BAC-2D73-4EF7-AF3A-4DA6328EA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A8A93-FF21-4029-A798-43CAE682B5D7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9BC2A-5C80-4401-A879-B82BECEBD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80B83-43BF-49C0-8D3A-4EB61205E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53EFE-0753-41B6-82CA-4A9D0833DEB9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039376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C3D7876-7C94-4A40-9925-B02D2B72DF3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Click to edit Master title style</a:t>
            </a:r>
            <a:endParaRPr lang="en-US" altLang="cs-CZ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CB1963B-0240-4E3C-A743-9D62219910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Click to edit Master text styles</a:t>
            </a:r>
          </a:p>
          <a:p>
            <a:pPr lvl="1"/>
            <a:r>
              <a:rPr lang="cs-CZ" altLang="cs-CZ"/>
              <a:t>Second level</a:t>
            </a:r>
          </a:p>
          <a:p>
            <a:pPr lvl="2"/>
            <a:r>
              <a:rPr lang="cs-CZ" altLang="cs-CZ"/>
              <a:t>Third level</a:t>
            </a:r>
          </a:p>
          <a:p>
            <a:pPr lvl="3"/>
            <a:r>
              <a:rPr lang="cs-CZ" altLang="cs-CZ"/>
              <a:t>Fourth level</a:t>
            </a:r>
          </a:p>
          <a:p>
            <a:pPr lvl="4"/>
            <a:r>
              <a:rPr lang="cs-CZ" altLang="cs-CZ"/>
              <a:t>Fifth level</a:t>
            </a:r>
            <a:endParaRPr lang="en-US" alt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D9066-A83A-46D1-9884-74A61FB0B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A37B3CF-E546-4873-AB08-A53C51B2D39F}" type="datetimeFigureOut">
              <a:rPr lang="en-US"/>
              <a:pPr>
                <a:defRPr/>
              </a:pPr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EFA99-1FE3-4090-BA7F-3F95D89232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41F64-6180-4CE5-8FC9-5E46CFC1E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EBAA877-A100-4F2C-9B06-0C550A44F481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>
            <a:extLst>
              <a:ext uri="{FF2B5EF4-FFF2-40B4-BE49-F238E27FC236}">
                <a16:creationId xmlns:a16="http://schemas.microsoft.com/office/drawing/2014/main" id="{B66F1171-C7C7-4874-82FC-F0AA375BC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4">
            <a:extLst>
              <a:ext uri="{FF2B5EF4-FFF2-40B4-BE49-F238E27FC236}">
                <a16:creationId xmlns:a16="http://schemas.microsoft.com/office/drawing/2014/main" id="{17B40A7E-412A-40DE-BEA1-A91CAFAE6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95F2C1C2-7E1A-4D62-AE0E-3E8DF152C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F4ED22C7-EA71-4808-B5AB-3EB42E245D3A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normAutofit fontScale="92500" lnSpcReduction="10000"/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cs-CZ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Program Valné hromady</a:t>
            </a:r>
          </a:p>
          <a:p>
            <a:pPr algn="l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cs-CZ" sz="1800" b="1" i="0" u="none" strike="noStrike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	</a:t>
            </a:r>
          </a:p>
          <a:p>
            <a:pPr algn="l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cs-CZ" sz="18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	</a:t>
            </a:r>
            <a:r>
              <a:rPr lang="pt-BR" sz="2400" b="1" i="0" u="none" strike="noStrike" dirty="0">
                <a:solidFill>
                  <a:schemeClr val="tx1"/>
                </a:solidFill>
                <a:latin typeface="Arial" panose="020B0604020202020204" pitchFamily="34" charset="0"/>
              </a:rPr>
              <a:t>1. Zpráva o činnosti MAS v roce 2021</a:t>
            </a:r>
            <a:endParaRPr lang="pt-BR" sz="2400" b="0" i="0" u="none" strike="noStrike" dirty="0">
              <a:solidFill>
                <a:schemeClr val="tx1"/>
              </a:solidFill>
              <a:latin typeface="Lucida Sans" panose="020B0602030504020204" pitchFamily="34" charset="0"/>
            </a:endParaRPr>
          </a:p>
          <a:p>
            <a:pPr marR="0" lvl="1" algn="l"/>
            <a:r>
              <a:rPr lang="cs-CZ" sz="24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2. Informace o partnerské základně</a:t>
            </a:r>
          </a:p>
          <a:p>
            <a:pPr marR="0" lvl="1" algn="l"/>
            <a:r>
              <a:rPr lang="cs-CZ" sz="24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3. Volba nových členů povinných orgánů</a:t>
            </a:r>
          </a:p>
          <a:p>
            <a:pPr marR="0" lvl="1" algn="l"/>
            <a:r>
              <a:rPr lang="cs-CZ" sz="2400" b="1" dirty="0">
                <a:solidFill>
                  <a:schemeClr val="tx1"/>
                </a:solidFill>
                <a:latin typeface="Arial" panose="020B0604020202020204" pitchFamily="34" charset="0"/>
              </a:rPr>
              <a:t>4. Koncepční část SCLLD 2021+</a:t>
            </a:r>
            <a:endParaRPr lang="cs-CZ" sz="2400" b="0" i="0" u="none" strike="noStrike" baseline="0" dirty="0">
              <a:solidFill>
                <a:schemeClr val="tx1"/>
              </a:solidFill>
              <a:latin typeface="Lucida Sans" panose="020B0602030504020204" pitchFamily="34" charset="0"/>
            </a:endParaRPr>
          </a:p>
          <a:p>
            <a:pPr marR="0" lvl="1" algn="l"/>
            <a:r>
              <a:rPr lang="cs-CZ" sz="2400" b="1" dirty="0">
                <a:solidFill>
                  <a:schemeClr val="tx1"/>
                </a:solidFill>
                <a:latin typeface="Arial" panose="020B0604020202020204" pitchFamily="34" charset="0"/>
              </a:rPr>
              <a:t>5</a:t>
            </a:r>
            <a:r>
              <a:rPr lang="cs-CZ" sz="24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. Přechodné období PRV </a:t>
            </a:r>
            <a:endParaRPr lang="cs-CZ" sz="2400" b="0" i="0" u="none" strike="noStrike" baseline="0" dirty="0">
              <a:solidFill>
                <a:schemeClr val="tx1"/>
              </a:solidFill>
              <a:latin typeface="Lucida Sans" panose="020B0602030504020204" pitchFamily="34" charset="0"/>
            </a:endParaRPr>
          </a:p>
          <a:p>
            <a:pPr marR="0" lvl="1" algn="l"/>
            <a:r>
              <a:rPr lang="cs-CZ" sz="2400" b="1" dirty="0">
                <a:solidFill>
                  <a:schemeClr val="tx1"/>
                </a:solidFill>
                <a:latin typeface="Arial" panose="020B0604020202020204" pitchFamily="34" charset="0"/>
              </a:rPr>
              <a:t>6</a:t>
            </a:r>
            <a:r>
              <a:rPr lang="cs-CZ" sz="24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. Společná zemědělská politika</a:t>
            </a:r>
          </a:p>
          <a:p>
            <a:pPr marR="0" lvl="1" algn="l"/>
            <a:r>
              <a:rPr lang="cs-CZ" sz="24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7. Příprava programového rámce IROP 2021 - 2027</a:t>
            </a:r>
            <a:endParaRPr lang="cs-CZ" sz="2400" b="0" i="0" u="none" strike="noStrike" baseline="0" dirty="0">
              <a:solidFill>
                <a:schemeClr val="tx1"/>
              </a:solidFill>
              <a:latin typeface="Lucida Sans" panose="020B0602030504020204" pitchFamily="34" charset="0"/>
            </a:endParaRPr>
          </a:p>
          <a:p>
            <a:pPr marR="0" lvl="1" algn="l"/>
            <a:r>
              <a:rPr lang="cs-CZ" sz="24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8. Nové projekty MAS</a:t>
            </a:r>
            <a:endParaRPr lang="cs-CZ" sz="2400" b="0" i="0" u="none" strike="noStrike" baseline="0" dirty="0">
              <a:solidFill>
                <a:schemeClr val="tx1"/>
              </a:solidFill>
              <a:latin typeface="Lucida Sans" panose="020B0602030504020204" pitchFamily="34" charset="0"/>
            </a:endParaRPr>
          </a:p>
          <a:p>
            <a:pPr marR="0" lvl="1" algn="l"/>
            <a:r>
              <a:rPr lang="pl-PL" sz="2400" b="1" dirty="0">
                <a:solidFill>
                  <a:schemeClr val="tx1"/>
                </a:solidFill>
                <a:latin typeface="Arial" panose="020B0604020202020204" pitchFamily="34" charset="0"/>
              </a:rPr>
              <a:t>9</a:t>
            </a:r>
            <a:r>
              <a:rPr lang="pl-PL" sz="2400" b="1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. Příspěvky na rok 2022</a:t>
            </a:r>
            <a:endParaRPr lang="pl-PL" sz="2400" b="0" i="0" u="none" strike="noStrike" baseline="0" dirty="0">
              <a:solidFill>
                <a:schemeClr val="tx1"/>
              </a:solidFill>
              <a:latin typeface="Lucida Sans" panose="020B0602030504020204" pitchFamily="34" charset="0"/>
            </a:endParaRPr>
          </a:p>
          <a:p>
            <a:pPr algn="l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cs-CZ" b="1" dirty="0">
              <a:solidFill>
                <a:schemeClr val="tx1"/>
              </a:solidFill>
              <a:latin typeface="Arial"/>
              <a:ea typeface="+mn-ea"/>
              <a:cs typeface="Arial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cs-CZ" dirty="0">
              <a:solidFill>
                <a:schemeClr val="tx1"/>
              </a:solidFill>
              <a:latin typeface="Arial"/>
              <a:ea typeface="+mn-ea"/>
              <a:cs typeface="Arial"/>
            </a:endParaRPr>
          </a:p>
          <a:p>
            <a:pPr marL="514350" indent="-514350" algn="l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cs-CZ" dirty="0"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>
            <a:extLst>
              <a:ext uri="{FF2B5EF4-FFF2-40B4-BE49-F238E27FC236}">
                <a16:creationId xmlns:a16="http://schemas.microsoft.com/office/drawing/2014/main" id="{1E4573D6-49C8-4019-9853-A099102A6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4">
            <a:extLst>
              <a:ext uri="{FF2B5EF4-FFF2-40B4-BE49-F238E27FC236}">
                <a16:creationId xmlns:a16="http://schemas.microsoft.com/office/drawing/2014/main" id="{D5A6F6A2-DFFD-4CE1-B5D0-31D71C514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1" name="Subtitle 2">
            <a:extLst>
              <a:ext uri="{FF2B5EF4-FFF2-40B4-BE49-F238E27FC236}">
                <a16:creationId xmlns:a16="http://schemas.microsoft.com/office/drawing/2014/main" id="{FBDD2380-57C1-475B-8EC7-CC250D398056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100" b="1" dirty="0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1. Zpráva o činnosti MAS v roce 2021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100" b="1" dirty="0">
              <a:solidFill>
                <a:srgbClr val="C00000"/>
              </a:solidFill>
              <a:latin typeface="Arial"/>
              <a:ea typeface="MS PGothic"/>
              <a:cs typeface="Arial"/>
            </a:endParaRPr>
          </a:p>
          <a:p>
            <a:pPr>
              <a:buNone/>
            </a:pPr>
            <a:r>
              <a:rPr lang="cs-CZ" altLang="de-DE" sz="2000" dirty="0">
                <a:latin typeface="Arial"/>
                <a:ea typeface="MS PGothic"/>
                <a:cs typeface="Arial"/>
              </a:rPr>
              <a:t>5. Výzva PRV</a:t>
            </a:r>
          </a:p>
          <a:p>
            <a:pPr>
              <a:buNone/>
            </a:pPr>
            <a:r>
              <a:rPr lang="cs-CZ" altLang="de-DE" sz="2000" dirty="0">
                <a:latin typeface="Arial"/>
                <a:ea typeface="MS PGothic"/>
                <a:cs typeface="Arial"/>
              </a:rPr>
              <a:t>8. Výzva IROP – zbývající nevyčerpaná alokace 1,3 mil. Kč, opatření Bezpečnost v dopravě</a:t>
            </a:r>
          </a:p>
          <a:p>
            <a:pPr>
              <a:buNone/>
            </a:pPr>
            <a:r>
              <a:rPr lang="cs-CZ" altLang="de-DE" sz="2000" dirty="0">
                <a:latin typeface="Arial"/>
                <a:ea typeface="MS PGothic"/>
                <a:cs typeface="Arial"/>
              </a:rPr>
              <a:t>Kontaktní místo pro seniory – otevřeno PO a ČT 9-12, 13-16.30</a:t>
            </a:r>
          </a:p>
          <a:p>
            <a:pPr>
              <a:buNone/>
            </a:pPr>
            <a:r>
              <a:rPr lang="cs-CZ" altLang="de-DE" sz="2000" dirty="0">
                <a:latin typeface="Arial"/>
                <a:ea typeface="MS PGothic"/>
                <a:cs typeface="Arial"/>
              </a:rPr>
              <a:t>Mobilní kontaktní místo pro seniory – první výjezd do Zdib</a:t>
            </a:r>
          </a:p>
          <a:p>
            <a:pPr>
              <a:buNone/>
            </a:pPr>
            <a:r>
              <a:rPr lang="cs-CZ" altLang="de-DE" sz="2000" dirty="0">
                <a:latin typeface="Arial"/>
                <a:ea typeface="MS PGothic"/>
                <a:cs typeface="Arial"/>
              </a:rPr>
              <a:t>Telefonická právní poradna – desítky dotazů měsíčně, spolupráce s pražskou AK</a:t>
            </a:r>
          </a:p>
          <a:p>
            <a:pPr>
              <a:buNone/>
            </a:pPr>
            <a:r>
              <a:rPr lang="cs-CZ" altLang="de-DE" sz="2000" dirty="0">
                <a:latin typeface="Arial"/>
                <a:ea typeface="MS PGothic"/>
                <a:cs typeface="Arial"/>
              </a:rPr>
              <a:t>Psychosociální poradna online – zájem minimální (chybí osobní kontakt)</a:t>
            </a:r>
          </a:p>
          <a:p>
            <a:pPr>
              <a:buNone/>
            </a:pPr>
            <a:r>
              <a:rPr lang="cs-CZ" altLang="de-DE" sz="2000" dirty="0">
                <a:latin typeface="Arial"/>
                <a:ea typeface="MS PGothic"/>
                <a:cs typeface="Arial"/>
              </a:rPr>
              <a:t>Fond sociální pomoci – před Vánoci budou rozděleny šeky v celkové hodnotě 100 tis. Kč</a:t>
            </a:r>
          </a:p>
          <a:p>
            <a:pPr>
              <a:buNone/>
            </a:pPr>
            <a:endParaRPr lang="cs-CZ" alt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A326FFF9-0B3D-437B-ACCB-0944CB0AE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>
            <a:extLst>
              <a:ext uri="{FF2B5EF4-FFF2-40B4-BE49-F238E27FC236}">
                <a16:creationId xmlns:a16="http://schemas.microsoft.com/office/drawing/2014/main" id="{1E4573D6-49C8-4019-9853-A099102A6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4">
            <a:extLst>
              <a:ext uri="{FF2B5EF4-FFF2-40B4-BE49-F238E27FC236}">
                <a16:creationId xmlns:a16="http://schemas.microsoft.com/office/drawing/2014/main" id="{D5A6F6A2-DFFD-4CE1-B5D0-31D71C514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0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74E9E295-475E-427D-9FF1-4411F810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Subtitle 2">
            <a:extLst>
              <a:ext uri="{FF2B5EF4-FFF2-40B4-BE49-F238E27FC236}">
                <a16:creationId xmlns:a16="http://schemas.microsoft.com/office/drawing/2014/main" id="{FBDD2380-57C1-475B-8EC7-CC250D398056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100" b="1" dirty="0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1. Zpráva o činnosti MAS v roce 2021</a:t>
            </a:r>
          </a:p>
          <a:p>
            <a:pPr>
              <a:buNone/>
            </a:pPr>
            <a:endParaRPr lang="cs-CZ" altLang="de-DE" sz="2400" dirty="0">
              <a:latin typeface="Arial"/>
              <a:ea typeface="MS PGothic"/>
              <a:cs typeface="Arial"/>
            </a:endParaRP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Získání nových prostor pro dobročinný obchod (zahájení 2022) a denní stacionář (2023)</a:t>
            </a: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Administrace žádostí o dotace a dotací – zdroj financování obecně prospěšných projektů</a:t>
            </a: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Administrace dobrovolných svazků obcí (Svazek měst a obcí VKM, před podpisem smlouvy svazky Dolního Povltaví, Pod </a:t>
            </a:r>
            <a:r>
              <a:rPr lang="cs-CZ" altLang="de-DE" sz="2200" dirty="0" err="1">
                <a:latin typeface="Arial"/>
                <a:ea typeface="MS PGothic"/>
                <a:cs typeface="Arial"/>
              </a:rPr>
              <a:t>Beckovem</a:t>
            </a:r>
            <a:r>
              <a:rPr lang="cs-CZ" altLang="de-DE" sz="2200" dirty="0">
                <a:latin typeface="Arial"/>
                <a:ea typeface="MS PGothic"/>
                <a:cs typeface="Arial"/>
              </a:rPr>
              <a:t>, akvizice svazku Pode Vsí)</a:t>
            </a: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Pověřenec pro ochranu osobních údajů – 6 subjektů</a:t>
            </a: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Příprava projektu MAP III v ORP Neratovice</a:t>
            </a: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374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>
            <a:extLst>
              <a:ext uri="{FF2B5EF4-FFF2-40B4-BE49-F238E27FC236}">
                <a16:creationId xmlns:a16="http://schemas.microsoft.com/office/drawing/2014/main" id="{1E4573D6-49C8-4019-9853-A099102A6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4">
            <a:extLst>
              <a:ext uri="{FF2B5EF4-FFF2-40B4-BE49-F238E27FC236}">
                <a16:creationId xmlns:a16="http://schemas.microsoft.com/office/drawing/2014/main" id="{D5A6F6A2-DFFD-4CE1-B5D0-31D71C514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0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74E9E295-475E-427D-9FF1-4411F810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Subtitle 2">
            <a:extLst>
              <a:ext uri="{FF2B5EF4-FFF2-40B4-BE49-F238E27FC236}">
                <a16:creationId xmlns:a16="http://schemas.microsoft.com/office/drawing/2014/main" id="{FBDD2380-57C1-475B-8EC7-CC250D398056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100" b="1" dirty="0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1. Zpráva o činnosti MAS v roce 2021</a:t>
            </a:r>
          </a:p>
          <a:p>
            <a:pPr>
              <a:buNone/>
            </a:pPr>
            <a:endParaRPr lang="cs-CZ" alt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Členství v certifikační komisi Polabí regionální produkt©</a:t>
            </a: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Tour Mezi řekami – představení MAS v 7 obcích území, pokračování i v roce 2022</a:t>
            </a: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Informační portál</a:t>
            </a: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Akvizice 3 000 podnikatelských subjektů v regionu pro prezentaci v Informačním portále</a:t>
            </a:r>
            <a:endParaRPr lang="cs-CZ" altLang="de-DE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Letní kempy – 7 turnusů, pro děti zdarma</a:t>
            </a: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Fond cyklistiky – 60 tis. Kč, malá povědomost o možnosti čerpat dotace</a:t>
            </a:r>
          </a:p>
          <a:p>
            <a:pPr>
              <a:buNone/>
            </a:pPr>
            <a:r>
              <a:rPr lang="cs-CZ" altLang="de-DE" sz="2200" dirty="0">
                <a:latin typeface="Arial"/>
                <a:ea typeface="MS PGothic"/>
                <a:cs typeface="Arial"/>
              </a:rPr>
              <a:t>Cyklistické mistrovství MAS Nad Prahou</a:t>
            </a:r>
          </a:p>
          <a:p>
            <a:pPr>
              <a:buNone/>
            </a:pPr>
            <a:endParaRPr lang="cs-CZ" altLang="de-DE" sz="2400" dirty="0">
              <a:latin typeface="Arial"/>
              <a:ea typeface="MS PGothic"/>
              <a:cs typeface="Arial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402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>
            <a:extLst>
              <a:ext uri="{FF2B5EF4-FFF2-40B4-BE49-F238E27FC236}">
                <a16:creationId xmlns:a16="http://schemas.microsoft.com/office/drawing/2014/main" id="{1E4573D6-49C8-4019-9853-A099102A6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4">
            <a:extLst>
              <a:ext uri="{FF2B5EF4-FFF2-40B4-BE49-F238E27FC236}">
                <a16:creationId xmlns:a16="http://schemas.microsoft.com/office/drawing/2014/main" id="{D5A6F6A2-DFFD-4CE1-B5D0-31D71C514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0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74E9E295-475E-427D-9FF1-4411F810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A0B922EC-D979-424B-8236-437E388279FC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Informace o partnerské základně k 15. 12. 2021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cs-CZ" sz="2200" b="1" i="0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353535"/>
                </a:solidFill>
                <a:effectLst/>
                <a:latin typeface="Arial" panose="020B0604020202020204" pitchFamily="34" charset="0"/>
              </a:rPr>
              <a:t>Myslivost, rybáři, včelaři, chovatelé (2 partneři)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353535"/>
                </a:solidFill>
                <a:effectLst/>
                <a:latin typeface="Arial" panose="020B0604020202020204" pitchFamily="34" charset="0"/>
              </a:rPr>
              <a:t>Kulturní, spolková a zájmová činnost (5 partnerů)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353535"/>
                </a:solidFill>
                <a:effectLst/>
                <a:latin typeface="Arial" panose="020B0604020202020204" pitchFamily="34" charset="0"/>
              </a:rPr>
              <a:t>Veřejná správa (27 partnerů)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353535"/>
                </a:solidFill>
                <a:effectLst/>
                <a:latin typeface="Arial" panose="020B0604020202020204" pitchFamily="34" charset="0"/>
              </a:rPr>
              <a:t>Sport (8 partnerů)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353535"/>
                </a:solidFill>
                <a:effectLst/>
                <a:latin typeface="Arial" panose="020B0604020202020204" pitchFamily="34" charset="0"/>
              </a:rPr>
              <a:t>Podnikání nezemědělské (4 partneři)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353535"/>
                </a:solidFill>
                <a:effectLst/>
                <a:latin typeface="Arial" panose="020B0604020202020204" pitchFamily="34" charset="0"/>
              </a:rPr>
              <a:t>Vzdělávání (10 partnerů)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353535"/>
                </a:solidFill>
                <a:effectLst/>
                <a:latin typeface="Arial" panose="020B0604020202020204" pitchFamily="34" charset="0"/>
              </a:rPr>
              <a:t>Volnočasové aktivity (8 partnerů)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353535"/>
                </a:solidFill>
                <a:effectLst/>
                <a:latin typeface="Arial" panose="020B0604020202020204" pitchFamily="34" charset="0"/>
              </a:rPr>
              <a:t>Sociální oblast (2 partneři)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353535"/>
                </a:solidFill>
                <a:effectLst/>
                <a:latin typeface="Arial" panose="020B0604020202020204" pitchFamily="34" charset="0"/>
              </a:rPr>
              <a:t>Zemědělské podnikání + lesnictví (1 partner)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cs-CZ" sz="1800" u="none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806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>
            <a:extLst>
              <a:ext uri="{FF2B5EF4-FFF2-40B4-BE49-F238E27FC236}">
                <a16:creationId xmlns:a16="http://schemas.microsoft.com/office/drawing/2014/main" id="{3D015F9F-705B-4E23-8E43-74BF5AD28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4">
            <a:extLst>
              <a:ext uri="{FF2B5EF4-FFF2-40B4-BE49-F238E27FC236}">
                <a16:creationId xmlns:a16="http://schemas.microsoft.com/office/drawing/2014/main" id="{A0ADCADC-EABB-4F11-95EF-A79300923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EDBCD4AC-9D13-46E6-A92A-8A66C71A8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4B25FB5-F284-416C-82E1-BC061A3B155F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Informace o partnerské základně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Noví partneři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Atletika Líbeznice, </a:t>
            </a:r>
            <a:r>
              <a:rPr lang="cs-CZ" alt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z.s</a:t>
            </a:r>
            <a:r>
              <a:rPr lang="cs-CZ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Axsys</a:t>
            </a:r>
            <a:r>
              <a:rPr lang="cs-CZ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cs-CZ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s.r.o. Líbeznice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JeduEdu</a:t>
            </a:r>
            <a:r>
              <a:rPr lang="cs-CZ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z.ú</a:t>
            </a:r>
            <a:r>
              <a:rPr lang="cs-CZ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. Líbeznice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Alotria s.r.o. Měšice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31. 12. 2021 ukončí partnerství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Oblastní muzeum Praha – východ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SDH Čakovičky (nutnost zvolit člena Výběrové komise)</a:t>
            </a:r>
          </a:p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cs-CZ" sz="1800" u="none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>
            <a:extLst>
              <a:ext uri="{FF2B5EF4-FFF2-40B4-BE49-F238E27FC236}">
                <a16:creationId xmlns:a16="http://schemas.microsoft.com/office/drawing/2014/main" id="{B571B983-DFF2-4443-9A5C-EAE3060FB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4">
            <a:extLst>
              <a:ext uri="{FF2B5EF4-FFF2-40B4-BE49-F238E27FC236}">
                <a16:creationId xmlns:a16="http://schemas.microsoft.com/office/drawing/2014/main" id="{18EF4E5C-3DD9-4BC7-B104-61E58C455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60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6DBC51B3-3EEB-4B0D-B225-56001A22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Subtitle 2">
            <a:extLst>
              <a:ext uri="{FF2B5EF4-FFF2-40B4-BE49-F238E27FC236}">
                <a16:creationId xmlns:a16="http://schemas.microsoft.com/office/drawing/2014/main" id="{53749CEF-526D-45FD-ABAE-6CAFC8410DF7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cs-CZ" altLang="de-D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0A43EAB-4E7D-47BC-BB5E-F1F258506A7B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sz="24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</a:rPr>
              <a:t>Volba nových členů povinných orgánů</a:t>
            </a:r>
            <a:endParaRPr lang="cs-CZ" altLang="de-DE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Počet uvolněných míst bude sdělen až na začátku projednávání tohoto bodu programu Valné hromady</a:t>
            </a:r>
          </a:p>
          <a:p>
            <a:pPr eaLnBrk="1" hangingPunct="1">
              <a:buNone/>
            </a:pPr>
            <a:endParaRPr lang="cs-CZ" altLang="de-D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None/>
            </a:pPr>
            <a:r>
              <a:rPr lang="cs-CZ" alt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Zájemci o činnost v orgánech MAS se mohou přihlásit na začátku projednávání tohoto bodu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Nominanti</a:t>
            </a:r>
            <a:r>
              <a:rPr lang="cs-CZ" alt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 budou představeni při projednávání tohoto bodu</a:t>
            </a:r>
          </a:p>
        </p:txBody>
      </p:sp>
    </p:spTree>
    <p:extLst>
      <p:ext uri="{BB962C8B-B14F-4D97-AF65-F5344CB8AC3E}">
        <p14:creationId xmlns:p14="http://schemas.microsoft.com/office/powerpoint/2010/main" val="85056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>
            <a:extLst>
              <a:ext uri="{FF2B5EF4-FFF2-40B4-BE49-F238E27FC236}">
                <a16:creationId xmlns:a16="http://schemas.microsoft.com/office/drawing/2014/main" id="{B571B983-DFF2-4443-9A5C-EAE3060FB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4">
            <a:extLst>
              <a:ext uri="{FF2B5EF4-FFF2-40B4-BE49-F238E27FC236}">
                <a16:creationId xmlns:a16="http://schemas.microsoft.com/office/drawing/2014/main" id="{18EF4E5C-3DD9-4BC7-B104-61E58C455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60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6DBC51B3-3EEB-4B0D-B225-56001A22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Subtitle 2">
            <a:extLst>
              <a:ext uri="{FF2B5EF4-FFF2-40B4-BE49-F238E27FC236}">
                <a16:creationId xmlns:a16="http://schemas.microsoft.com/office/drawing/2014/main" id="{53749CEF-526D-45FD-ABAE-6CAFC8410DF7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Schválení koncepční části Strategické komunitně vedeného místního rozvoje MAS Nad Prahou pro období 2021+</a:t>
            </a:r>
            <a:endParaRPr lang="cs-CZ" altLang="de-DE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Strategické, specifické cíle a opatření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FE11E308-049E-4006-9240-573D2087E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21" y="2953079"/>
            <a:ext cx="8263267" cy="290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73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>
            <a:extLst>
              <a:ext uri="{FF2B5EF4-FFF2-40B4-BE49-F238E27FC236}">
                <a16:creationId xmlns:a16="http://schemas.microsoft.com/office/drawing/2014/main" id="{B571B983-DFF2-4443-9A5C-EAE3060FB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4">
            <a:extLst>
              <a:ext uri="{FF2B5EF4-FFF2-40B4-BE49-F238E27FC236}">
                <a16:creationId xmlns:a16="http://schemas.microsoft.com/office/drawing/2014/main" id="{18EF4E5C-3DD9-4BC7-B104-61E58C455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60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6DBC51B3-3EEB-4B0D-B225-56001A22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Subtitle 2">
            <a:extLst>
              <a:ext uri="{FF2B5EF4-FFF2-40B4-BE49-F238E27FC236}">
                <a16:creationId xmlns:a16="http://schemas.microsoft.com/office/drawing/2014/main" id="{53749CEF-526D-45FD-ABAE-6CAFC8410DF7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Schválení koncepční části Strategické komunitně vedeného místního rozvoje MAS Nad Prahou pro období 2021+</a:t>
            </a:r>
            <a:endParaRPr lang="cs-CZ" altLang="de-DE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Strategické, specifické cíle a opatření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56F4B01-A3F8-4044-A562-E8A1D35E9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505" y="2909827"/>
            <a:ext cx="8273160" cy="246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84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>
            <a:extLst>
              <a:ext uri="{FF2B5EF4-FFF2-40B4-BE49-F238E27FC236}">
                <a16:creationId xmlns:a16="http://schemas.microsoft.com/office/drawing/2014/main" id="{B571B983-DFF2-4443-9A5C-EAE3060FB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4">
            <a:extLst>
              <a:ext uri="{FF2B5EF4-FFF2-40B4-BE49-F238E27FC236}">
                <a16:creationId xmlns:a16="http://schemas.microsoft.com/office/drawing/2014/main" id="{18EF4E5C-3DD9-4BC7-B104-61E58C455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60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6DBC51B3-3EEB-4B0D-B225-56001A22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Subtitle 2">
            <a:extLst>
              <a:ext uri="{FF2B5EF4-FFF2-40B4-BE49-F238E27FC236}">
                <a16:creationId xmlns:a16="http://schemas.microsoft.com/office/drawing/2014/main" id="{53749CEF-526D-45FD-ABAE-6CAFC8410DF7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Schválení koncepční části Strategické komunitně vedeného místního rozvoje MAS Nad Prahou pro období 2021+</a:t>
            </a:r>
            <a:endParaRPr lang="cs-CZ" altLang="de-DE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Strategické, specifické cíle a opatření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B2AEA45-850A-4F0D-B767-64EE81020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74" y="2916609"/>
            <a:ext cx="8331363" cy="136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3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1CDFB688-FEB7-45CA-87BC-C620F265C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4">
            <a:extLst>
              <a:ext uri="{FF2B5EF4-FFF2-40B4-BE49-F238E27FC236}">
                <a16:creationId xmlns:a16="http://schemas.microsoft.com/office/drawing/2014/main" id="{516275DD-3476-4B16-8A75-EB8690E7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2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BB409F33-CB3B-4421-9A02-C0B2ACE6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39399A96-D897-49A5-B79E-6794CF9FB4D8}"/>
              </a:ext>
            </a:extLst>
          </p:cNvPr>
          <p:cNvSpPr txBox="1">
            <a:spLocks/>
          </p:cNvSpPr>
          <p:nvPr/>
        </p:nvSpPr>
        <p:spPr bwMode="auto">
          <a:xfrm>
            <a:off x="555625" y="1342417"/>
            <a:ext cx="8191260" cy="462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cs-CZ" altLang="de-DE" sz="2100" b="1" dirty="0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5. Přechodné období PRV 2021 - 2022</a:t>
            </a:r>
          </a:p>
          <a:p>
            <a:pPr>
              <a:buNone/>
            </a:pPr>
            <a:r>
              <a:rPr lang="cs-CZ" altLang="de-DE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- z nevyčerpané alokace minulého období k dispozici 4.026.864,- Kč</a:t>
            </a:r>
          </a:p>
          <a:p>
            <a:pPr>
              <a:buNone/>
            </a:pPr>
            <a:r>
              <a:rPr lang="cs-CZ" altLang="de-DE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- navýšena alokace finančních prostředků k přerozdělení na MAS o 5.003.200,- Kč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None/>
            </a:pPr>
            <a:r>
              <a:rPr lang="cs-CZ" altLang="de-DE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- jedná se o část budoucích finančních prostředků z programového období do roku 2023-2027, které lze použít ještě za stávajících podmínek</a:t>
            </a:r>
          </a:p>
          <a:p>
            <a:pPr>
              <a:buNone/>
            </a:pPr>
            <a:r>
              <a:rPr lang="cs-CZ" altLang="de-DE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- navýšenou alokaci lze použít jak na všechny doposud probíhající opatření, tak třeba jen na některé z nich</a:t>
            </a:r>
          </a:p>
          <a:p>
            <a:pPr>
              <a:buNone/>
            </a:pPr>
            <a:r>
              <a:rPr lang="cs-CZ" altLang="de-DE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- lze podpořit čl. 19.3.1 - podpora Spolupráce mezi jednotlivými MAS, který je proto potřeba „vrátit“ do strategie MAS</a:t>
            </a:r>
            <a:endParaRPr lang="cs-CZ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000" dirty="0">
                <a:solidFill>
                  <a:srgbClr val="000000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- různé alternativy využití alokace: 2 navržené varianty, nutnost přesunů alokace dle absorpční kapacity</a:t>
            </a:r>
            <a:endParaRPr lang="cs-CZ" altLang="de-DE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1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1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766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1CDFB688-FEB7-45CA-87BC-C620F265C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4">
            <a:extLst>
              <a:ext uri="{FF2B5EF4-FFF2-40B4-BE49-F238E27FC236}">
                <a16:creationId xmlns:a16="http://schemas.microsoft.com/office/drawing/2014/main" id="{516275DD-3476-4B16-8A75-EB8690E7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2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BB409F33-CB3B-4421-9A02-C0B2ACE6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39399A96-D897-49A5-B79E-6794CF9FB4D8}"/>
              </a:ext>
            </a:extLst>
          </p:cNvPr>
          <p:cNvSpPr txBox="1">
            <a:spLocks/>
          </p:cNvSpPr>
          <p:nvPr/>
        </p:nvSpPr>
        <p:spPr bwMode="auto">
          <a:xfrm>
            <a:off x="555625" y="1342417"/>
            <a:ext cx="7975600" cy="440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cs-CZ" altLang="de-DE" sz="2100" b="1" dirty="0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5. Přechodné období PRV 2021 – 2022 – varianta 1</a:t>
            </a:r>
            <a:endParaRPr lang="en-US" dirty="0"/>
          </a:p>
          <a:p>
            <a:pPr eaLnBrk="1" hangingPunct="1">
              <a:buNone/>
            </a:pPr>
            <a:endParaRPr lang="cs-CZ" altLang="de-DE" sz="2100" dirty="0">
              <a:solidFill>
                <a:srgbClr val="000000"/>
              </a:solidFill>
              <a:latin typeface="Calibri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1700" dirty="0">
              <a:latin typeface="Arial"/>
              <a:cs typeface="Arial"/>
            </a:endParaRPr>
          </a:p>
          <a:p>
            <a:pPr>
              <a:buNone/>
            </a:pPr>
            <a:endParaRPr lang="cs-CZ" altLang="de-DE" sz="1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2EBFC901-4FCB-4376-8C3C-33F956D0C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777" y="1743649"/>
            <a:ext cx="6524445" cy="440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58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1CDFB688-FEB7-45CA-87BC-C620F265C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4">
            <a:extLst>
              <a:ext uri="{FF2B5EF4-FFF2-40B4-BE49-F238E27FC236}">
                <a16:creationId xmlns:a16="http://schemas.microsoft.com/office/drawing/2014/main" id="{516275DD-3476-4B16-8A75-EB8690E7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2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BB409F33-CB3B-4421-9A02-C0B2ACE6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39399A96-D897-49A5-B79E-6794CF9FB4D8}"/>
              </a:ext>
            </a:extLst>
          </p:cNvPr>
          <p:cNvSpPr txBox="1">
            <a:spLocks/>
          </p:cNvSpPr>
          <p:nvPr/>
        </p:nvSpPr>
        <p:spPr bwMode="auto">
          <a:xfrm>
            <a:off x="555625" y="1342417"/>
            <a:ext cx="7975600" cy="440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cs-CZ" altLang="de-DE" sz="2100" b="1" dirty="0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5. Přechodné období PRV 2021 – 2022 – varianta 2</a:t>
            </a:r>
            <a:endParaRPr lang="en-US" dirty="0"/>
          </a:p>
          <a:p>
            <a:pPr eaLnBrk="1" hangingPunct="1">
              <a:buNone/>
            </a:pPr>
            <a:endParaRPr lang="cs-CZ" altLang="de-DE" sz="2100" dirty="0">
              <a:solidFill>
                <a:srgbClr val="000000"/>
              </a:solidFill>
              <a:latin typeface="Calibri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1700" dirty="0">
              <a:latin typeface="Arial"/>
              <a:cs typeface="Arial"/>
            </a:endParaRPr>
          </a:p>
          <a:p>
            <a:pPr>
              <a:buNone/>
            </a:pPr>
            <a:endParaRPr lang="cs-CZ" altLang="de-DE" sz="1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5043EDD5-EE64-48CB-AD3C-D6A4713A78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3872" y="1681497"/>
            <a:ext cx="6538822" cy="441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686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1CDFB688-FEB7-45CA-87BC-C620F265C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4">
            <a:extLst>
              <a:ext uri="{FF2B5EF4-FFF2-40B4-BE49-F238E27FC236}">
                <a16:creationId xmlns:a16="http://schemas.microsoft.com/office/drawing/2014/main" id="{516275DD-3476-4B16-8A75-EB8690E7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2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BB409F33-CB3B-4421-9A02-C0B2ACE6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39399A96-D897-49A5-B79E-6794CF9FB4D8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cs-CZ" altLang="de-DE" sz="2100" b="1" dirty="0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6. Společná zemědělská politika 2023- 2027 - Cíle</a:t>
            </a:r>
          </a:p>
          <a:p>
            <a:pPr eaLnBrk="1" hangingPunct="1">
              <a:buNone/>
            </a:pPr>
            <a:endParaRPr lang="cs-CZ" altLang="de-DE" sz="2100" b="1" dirty="0">
              <a:solidFill>
                <a:srgbClr val="C00000"/>
              </a:solidFill>
              <a:latin typeface="Arial"/>
              <a:ea typeface="MS PGothic"/>
              <a:cs typeface="Arial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100" b="1" dirty="0">
              <a:solidFill>
                <a:srgbClr val="C00000"/>
              </a:solidFill>
              <a:latin typeface="Arial"/>
              <a:ea typeface="MS PGothic"/>
              <a:cs typeface="Arial"/>
            </a:endParaRPr>
          </a:p>
          <a:p>
            <a:pPr>
              <a:buNone/>
            </a:pPr>
            <a:endParaRPr lang="cs-CZ" altLang="de-DE" sz="1700" dirty="0">
              <a:latin typeface="Arial"/>
              <a:ea typeface="MS PGothic"/>
              <a:cs typeface="Arial"/>
            </a:endParaRPr>
          </a:p>
          <a:p>
            <a:pPr>
              <a:buNone/>
            </a:pPr>
            <a:endParaRPr lang="cs-CZ" alt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5479604-6A63-4420-8622-14AC14EE3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683" y="1844633"/>
            <a:ext cx="6265652" cy="417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79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1CDFB688-FEB7-45CA-87BC-C620F265C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4">
            <a:extLst>
              <a:ext uri="{FF2B5EF4-FFF2-40B4-BE49-F238E27FC236}">
                <a16:creationId xmlns:a16="http://schemas.microsoft.com/office/drawing/2014/main" id="{516275DD-3476-4B16-8A75-EB8690E7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2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BB409F33-CB3B-4421-9A02-C0B2ACE6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39399A96-D897-49A5-B79E-6794CF9FB4D8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cs-CZ" altLang="de-DE" sz="2100" b="1" dirty="0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6. Společná zemědělská politika - Období 2023-2027</a:t>
            </a:r>
          </a:p>
          <a:p>
            <a:pPr eaLnBrk="1" hangingPunct="1">
              <a:buNone/>
            </a:pPr>
            <a:endParaRPr lang="cs-CZ" altLang="de-DE" sz="2100" b="1" dirty="0">
              <a:solidFill>
                <a:srgbClr val="C00000"/>
              </a:solidFill>
              <a:latin typeface="Arial"/>
              <a:ea typeface="MS PGothic"/>
              <a:cs typeface="Arial"/>
            </a:endParaRPr>
          </a:p>
          <a:p>
            <a:pPr>
              <a:buNone/>
            </a:pPr>
            <a:r>
              <a:rPr lang="cs-CZ" sz="2200" dirty="0">
                <a:latin typeface="Calibri"/>
                <a:ea typeface="MS PGothic"/>
                <a:cs typeface="Calibri"/>
              </a:rPr>
              <a:t>- Výrazně nižší alokace</a:t>
            </a:r>
            <a:endParaRPr lang="cs-CZ" sz="2200" dirty="0"/>
          </a:p>
          <a:p>
            <a:pPr>
              <a:buNone/>
            </a:pPr>
            <a:r>
              <a:rPr lang="cs-CZ" sz="2200" dirty="0">
                <a:latin typeface="Calibri"/>
                <a:ea typeface="MS PGothic"/>
                <a:cs typeface="Calibri"/>
              </a:rPr>
              <a:t>- Větší důraz na ekologii a udržitelnost projektů</a:t>
            </a:r>
          </a:p>
          <a:p>
            <a:pPr>
              <a:buNone/>
            </a:pPr>
            <a:r>
              <a:rPr lang="cs-CZ" sz="2200" dirty="0">
                <a:latin typeface="Calibri"/>
                <a:ea typeface="MS PGothic"/>
                <a:cs typeface="Calibri"/>
              </a:rPr>
              <a:t>- Větší cílenost environmentálních opatření – klima, eroze, voda, půda, biodiverzita, snižování použití pesticidů a </a:t>
            </a:r>
            <a:r>
              <a:rPr lang="cs-CZ" sz="2200" dirty="0" err="1">
                <a:latin typeface="Calibri"/>
                <a:ea typeface="MS PGothic"/>
                <a:cs typeface="Calibri"/>
              </a:rPr>
              <a:t>antimikrobik</a:t>
            </a:r>
            <a:r>
              <a:rPr lang="cs-CZ" sz="2200" dirty="0">
                <a:latin typeface="Calibri"/>
                <a:ea typeface="MS PGothic"/>
                <a:cs typeface="Calibri"/>
              </a:rPr>
              <a:t>, </a:t>
            </a:r>
            <a:r>
              <a:rPr lang="cs-CZ" sz="2200" dirty="0" err="1">
                <a:latin typeface="Calibri"/>
                <a:ea typeface="MS PGothic"/>
                <a:cs typeface="Calibri"/>
              </a:rPr>
              <a:t>welfare</a:t>
            </a:r>
            <a:r>
              <a:rPr lang="cs-CZ" sz="2200" dirty="0">
                <a:latin typeface="Calibri"/>
                <a:ea typeface="MS PGothic"/>
                <a:cs typeface="Calibri"/>
              </a:rPr>
              <a:t> </a:t>
            </a:r>
            <a:br>
              <a:rPr lang="cs-CZ" sz="2200" dirty="0">
                <a:latin typeface="Calibri"/>
                <a:cs typeface="Calibri"/>
              </a:rPr>
            </a:br>
            <a:r>
              <a:rPr lang="cs-CZ" sz="2200" dirty="0">
                <a:latin typeface="Calibri"/>
                <a:ea typeface="MS PGothic"/>
                <a:cs typeface="Calibri"/>
              </a:rPr>
              <a:t>- Kladen vyšší důraz na podporu ekologického zemědělství</a:t>
            </a:r>
          </a:p>
          <a:p>
            <a:pPr>
              <a:buNone/>
            </a:pPr>
            <a:r>
              <a:rPr lang="cs-CZ" sz="2200" dirty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- Během roku 2022 finalizace právního rámce, schválení na vládě ČR a v Evropské komisi, příprava národních prováděcích předpisů</a:t>
            </a:r>
            <a:endParaRPr lang="cs-CZ" sz="2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None/>
            </a:pPr>
            <a:r>
              <a:rPr lang="cs-CZ" sz="2200" dirty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- První výzvy v roce 2023</a:t>
            </a:r>
            <a:endParaRPr lang="cs-CZ" sz="2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None/>
            </a:pPr>
            <a:endParaRPr lang="cs-CZ" altLang="de-DE" sz="1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1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731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>
            <a:extLst>
              <a:ext uri="{FF2B5EF4-FFF2-40B4-BE49-F238E27FC236}">
                <a16:creationId xmlns:a16="http://schemas.microsoft.com/office/drawing/2014/main" id="{CBB28A7B-A068-4ED2-B6EA-96FD6840B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4">
            <a:extLst>
              <a:ext uri="{FF2B5EF4-FFF2-40B4-BE49-F238E27FC236}">
                <a16:creationId xmlns:a16="http://schemas.microsoft.com/office/drawing/2014/main" id="{54341E3A-3FA7-4A1B-83E7-F5EC54479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4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488C8287-3DE4-4568-8880-8A312F723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D5F82587-C95E-466E-AFE0-C4A6BF616853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cs-CZ" sz="22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7. Příprava programového rámce IROP pro 2021 – 2027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cs-CZ" sz="2200" b="1" dirty="0">
              <a:solidFill>
                <a:srgbClr val="C00000"/>
              </a:solidFill>
              <a:latin typeface="Arial"/>
              <a:ea typeface="+mn-ea"/>
              <a:cs typeface="Arial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cs-CZ" dirty="0">
              <a:latin typeface="Arial"/>
              <a:ea typeface="+mn-ea"/>
              <a:cs typeface="Arial"/>
            </a:endParaRPr>
          </a:p>
        </p:txBody>
      </p:sp>
      <p:pic>
        <p:nvPicPr>
          <p:cNvPr id="10246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1BAAD4D1-0C13-4C51-9854-117C90425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2173288"/>
            <a:ext cx="5891213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:a16="http://schemas.microsoft.com/office/drawing/2014/main" id="{C9A446B6-1320-4022-A8D5-5DAC74C4F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Box 4">
            <a:extLst>
              <a:ext uri="{FF2B5EF4-FFF2-40B4-BE49-F238E27FC236}">
                <a16:creationId xmlns:a16="http://schemas.microsoft.com/office/drawing/2014/main" id="{3F408378-CBC1-46F1-B82A-A9120DA1C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0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EED0D7A0-F08A-49A2-AA12-EA01E5883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3FE77129-EACB-4D45-993F-48441B13C804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cs-CZ" sz="22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7. Příprava programového rámce IROP pro 2021 – 2027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cs-CZ" sz="2200" b="1" dirty="0">
              <a:solidFill>
                <a:srgbClr val="C00000"/>
              </a:solidFill>
              <a:latin typeface="Arial"/>
              <a:ea typeface="+mn-ea"/>
              <a:cs typeface="Arial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cs-CZ" dirty="0">
              <a:latin typeface="Arial"/>
              <a:ea typeface="+mn-ea"/>
              <a:cs typeface="Arial"/>
            </a:endParaRPr>
          </a:p>
        </p:txBody>
      </p:sp>
      <p:pic>
        <p:nvPicPr>
          <p:cNvPr id="9222" name="Obrázek 4">
            <a:extLst>
              <a:ext uri="{FF2B5EF4-FFF2-40B4-BE49-F238E27FC236}">
                <a16:creationId xmlns:a16="http://schemas.microsoft.com/office/drawing/2014/main" id="{8957592F-9F4E-4C3D-869A-8BB27FE6C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2252663"/>
            <a:ext cx="7483475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417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>
            <a:extLst>
              <a:ext uri="{FF2B5EF4-FFF2-40B4-BE49-F238E27FC236}">
                <a16:creationId xmlns:a16="http://schemas.microsoft.com/office/drawing/2014/main" id="{28565EC3-A2C0-40AE-8630-B391B57C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4">
            <a:extLst>
              <a:ext uri="{FF2B5EF4-FFF2-40B4-BE49-F238E27FC236}">
                <a16:creationId xmlns:a16="http://schemas.microsoft.com/office/drawing/2014/main" id="{2E7F606A-6E77-408E-B84A-4D59CBD31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8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CBAB991F-20C0-4EA4-828E-A6EB35B36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A207ECB7-597D-4393-B23F-CC8685223E51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cs-CZ" sz="22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7. Příprava programového rámce IROP pro 2021 – 2027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cs-CZ" dirty="0">
              <a:latin typeface="Arial"/>
              <a:ea typeface="+mn-ea"/>
              <a:cs typeface="Arial"/>
            </a:endParaRPr>
          </a:p>
        </p:txBody>
      </p:sp>
      <p:pic>
        <p:nvPicPr>
          <p:cNvPr id="11270" name="Obrázek 4">
            <a:extLst>
              <a:ext uri="{FF2B5EF4-FFF2-40B4-BE49-F238E27FC236}">
                <a16:creationId xmlns:a16="http://schemas.microsoft.com/office/drawing/2014/main" id="{B6D48800-3FF8-4690-8C9B-706BC6B2F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2136775"/>
            <a:ext cx="5673725" cy="389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1CDFB688-FEB7-45CA-87BC-C620F265C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4">
            <a:extLst>
              <a:ext uri="{FF2B5EF4-FFF2-40B4-BE49-F238E27FC236}">
                <a16:creationId xmlns:a16="http://schemas.microsoft.com/office/drawing/2014/main" id="{516275DD-3476-4B16-8A75-EB8690E7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2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BB409F33-CB3B-4421-9A02-C0B2ACE6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2D38A6B5-9CA9-4027-97BE-7DDA7165950A}"/>
              </a:ext>
            </a:extLst>
          </p:cNvPr>
          <p:cNvSpPr txBox="1">
            <a:spLocks/>
          </p:cNvSpPr>
          <p:nvPr/>
        </p:nvSpPr>
        <p:spPr bwMode="auto">
          <a:xfrm>
            <a:off x="584200" y="1411288"/>
            <a:ext cx="7975600" cy="440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7. Příprava programového rámce IROP pro 2021 – 2027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100" b="1" dirty="0">
              <a:solidFill>
                <a:srgbClr val="C00000"/>
              </a:solidFill>
              <a:latin typeface="Arial"/>
              <a:ea typeface="MS PGothic"/>
              <a:cs typeface="Arial"/>
            </a:endParaRPr>
          </a:p>
          <a:p>
            <a:pPr>
              <a:buNone/>
            </a:pP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DOPRAVA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aktivity: chodníky, veřejná osvětlení, cyklostezky, doplňkově místní komunikace, infrastruktura cyklostezek, realizace opatření zklidňujících dopravu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alokace: 50 %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(cca 33 mil. Kč, při max. podpoře 3 mil. Kč bude možné podpořit až 11 projektů)</a:t>
            </a:r>
          </a:p>
          <a:p>
            <a:pPr>
              <a:buNone/>
            </a:pPr>
            <a:endParaRPr lang="cs-CZ" altLang="de-DE" sz="1800" dirty="0">
              <a:ea typeface="MS PGothic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VEŘEJNÁ PROSTRANSTVÍ</a:t>
            </a:r>
            <a:b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aktivity: revitalizace veřejných prostranství – staveb krajinářské architektury s budováním zelené infrastruktury měst a obcí (např. parky, náměstí, návsi, městské třídy a uliční prostory, sídliště)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alokace: 20 %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(cca 13,2 mil. Kč, při max. podpoře 4 mil. Kč bude možné podpořit 3 projekty)</a:t>
            </a:r>
            <a:b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altLang="de-DE" sz="1700" dirty="0">
              <a:latin typeface="Arial"/>
              <a:ea typeface="MS PGothic"/>
              <a:cs typeface="Arial"/>
            </a:endParaRPr>
          </a:p>
          <a:p>
            <a:pPr>
              <a:buNone/>
            </a:pPr>
            <a:endParaRPr lang="cs-CZ" alt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1CDFB688-FEB7-45CA-87BC-C620F265C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4">
            <a:extLst>
              <a:ext uri="{FF2B5EF4-FFF2-40B4-BE49-F238E27FC236}">
                <a16:creationId xmlns:a16="http://schemas.microsoft.com/office/drawing/2014/main" id="{516275DD-3476-4B16-8A75-EB8690E7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2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BB409F33-CB3B-4421-9A02-C0B2ACE6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2D38A6B5-9CA9-4027-97BE-7DDA7165950A}"/>
              </a:ext>
            </a:extLst>
          </p:cNvPr>
          <p:cNvSpPr txBox="1">
            <a:spLocks/>
          </p:cNvSpPr>
          <p:nvPr/>
        </p:nvSpPr>
        <p:spPr bwMode="auto">
          <a:xfrm>
            <a:off x="584200" y="1411288"/>
            <a:ext cx="7975600" cy="440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7. Příprava programového rámce IROP pro 2021 – 2027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100" b="1" dirty="0">
              <a:solidFill>
                <a:srgbClr val="C00000"/>
              </a:solidFill>
              <a:latin typeface="Arial"/>
              <a:ea typeface="MS PGothic"/>
              <a:cs typeface="Arial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KULTURA </a:t>
            </a:r>
            <a:br>
              <a:rPr lang="cs-CZ" sz="18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aktivity: revitalizace kulturních památek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alokace: 25 %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(cca 16,5 mil. Kč, při max. podpoře 2,3 mil. Kč bude možné podpořit 7 projektů)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CESTOVNÍ RUCH</a:t>
            </a:r>
            <a:b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aktivity: budování a revitalizace doprovodné infrastruktury cestovního ruchu (např. odpočívadla, parkoviště, sociální zařízení, budování regionálních a lokálních turistických tras a revitalizace sítě značení; propojená a otevřená řešení návštěvnického provozu a navigačních systémů měst a obcí; rekonstrukce stávajících a budování nových turistických informačních center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alokace: 5 %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(3,3 mil. Kč, při max. podpoře 300 tis. </a:t>
            </a: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Kč bude možné podpořit 11 projektů)</a:t>
            </a:r>
            <a:br>
              <a:rPr lang="cs-CZ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567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>
            <a:extLst>
              <a:ext uri="{FF2B5EF4-FFF2-40B4-BE49-F238E27FC236}">
                <a16:creationId xmlns:a16="http://schemas.microsoft.com/office/drawing/2014/main" id="{2A7ECB15-384E-4E7C-A9FB-562A9C3FD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4">
            <a:extLst>
              <a:ext uri="{FF2B5EF4-FFF2-40B4-BE49-F238E27FC236}">
                <a16:creationId xmlns:a16="http://schemas.microsoft.com/office/drawing/2014/main" id="{C405ECBF-C10D-418A-A0BA-0462A5861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6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49DEC99-7A4D-466C-AFBF-D485B345D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F8ADBD05-653D-435C-8787-BFAABE2DEA9B}"/>
              </a:ext>
            </a:extLst>
          </p:cNvPr>
          <p:cNvSpPr txBox="1">
            <a:spLocks/>
          </p:cNvSpPr>
          <p:nvPr/>
        </p:nvSpPr>
        <p:spPr bwMode="auto">
          <a:xfrm>
            <a:off x="379379" y="1411288"/>
            <a:ext cx="8219872" cy="451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8. Nové projekty MAS</a:t>
            </a:r>
          </a:p>
          <a:p>
            <a:pPr>
              <a:buNone/>
            </a:pPr>
            <a:endParaRPr lang="cs-CZ" altLang="de-DE" sz="2100" b="1" dirty="0">
              <a:solidFill>
                <a:srgbClr val="C00000"/>
              </a:solidFill>
              <a:latin typeface="Arial"/>
              <a:ea typeface="MS PGothic"/>
              <a:cs typeface="Arial"/>
            </a:endParaRPr>
          </a:p>
          <a:p>
            <a:pPr>
              <a:buNone/>
            </a:pPr>
            <a:r>
              <a:rPr lang="cs-CZ" altLang="de-DE" sz="2400" b="1" dirty="0">
                <a:solidFill>
                  <a:srgbClr val="C00000"/>
                </a:solidFill>
                <a:latin typeface="Calibri"/>
                <a:ea typeface="MS PGothic"/>
                <a:cs typeface="Arial"/>
              </a:rPr>
              <a:t>Sociální projekt MAS </a:t>
            </a:r>
          </a:p>
          <a:p>
            <a:pPr>
              <a:buNone/>
            </a:pPr>
            <a:r>
              <a:rPr lang="cs-CZ" altLang="de-DE" sz="1800" dirty="0">
                <a:latin typeface="Calibri"/>
                <a:ea typeface="MS PGothic"/>
                <a:cs typeface="Arial"/>
              </a:rPr>
              <a:t>- </a:t>
            </a:r>
            <a:r>
              <a:rPr lang="cs-CZ" sz="1800" dirty="0">
                <a:latin typeface="Calibri"/>
                <a:ea typeface="MS PGothic"/>
                <a:cs typeface="Calibri"/>
              </a:rPr>
              <a:t>Pokračování podpory CLLD pro období 2021-2027 v OPZ+ </a:t>
            </a:r>
            <a:endParaRPr lang="cs-CZ" altLang="de-DE" sz="1800" b="1" dirty="0">
              <a:solidFill>
                <a:srgbClr val="C00000"/>
              </a:solidFill>
              <a:latin typeface="Calibri"/>
              <a:ea typeface="MS PGothic"/>
              <a:cs typeface="Arial"/>
            </a:endParaRPr>
          </a:p>
          <a:p>
            <a:pPr>
              <a:buNone/>
            </a:pPr>
            <a:r>
              <a:rPr lang="cs-CZ" sz="2200" dirty="0">
                <a:latin typeface="Calibri"/>
                <a:ea typeface="MS PGothic"/>
                <a:cs typeface="Calibri"/>
              </a:rPr>
              <a:t>- </a:t>
            </a:r>
            <a:r>
              <a:rPr lang="cs-CZ" sz="1800" dirty="0">
                <a:latin typeface="Calibri"/>
                <a:ea typeface="MS PGothic"/>
                <a:cs typeface="Calibri"/>
              </a:rPr>
              <a:t>Alokace CLLD v OPZ+  pro MAS Nad Prahou = 20 mil. Kč</a:t>
            </a:r>
          </a:p>
          <a:p>
            <a:pPr>
              <a:buNone/>
            </a:pPr>
            <a:r>
              <a:rPr lang="cs-CZ" sz="1800" dirty="0">
                <a:latin typeface="Calibri"/>
                <a:ea typeface="MS PGothic"/>
                <a:cs typeface="Calibri"/>
              </a:rPr>
              <a:t>- Příprava akčního plánu (červenec 2021 - jaro 2022)</a:t>
            </a:r>
          </a:p>
          <a:p>
            <a:pPr>
              <a:buNone/>
            </a:pPr>
            <a:r>
              <a:rPr lang="cs-CZ" sz="1800" dirty="0">
                <a:latin typeface="Calibri"/>
                <a:ea typeface="MS PGothic"/>
                <a:cs typeface="Calibri"/>
              </a:rPr>
              <a:t>- Vyhlášení první výzvy ŘO pro předkládání projektů MAS (cca pol. roku 2022, ukončení příjmu žádostí září 2022)</a:t>
            </a:r>
            <a:endParaRPr lang="cs-CZ" sz="1800" dirty="0">
              <a:latin typeface="Calibri"/>
              <a:cs typeface="Calibri"/>
            </a:endParaRPr>
          </a:p>
          <a:p>
            <a:pPr>
              <a:buNone/>
            </a:pPr>
            <a:r>
              <a:rPr lang="cs-CZ" sz="1800" dirty="0">
                <a:latin typeface="Calibri"/>
                <a:ea typeface="MS PGothic"/>
                <a:cs typeface="Calibri"/>
              </a:rPr>
              <a:t>- Vyhlášení druhé výzvy ŘO pro předkládání projektů MAS (na zbylou část alokace, plus případně nedočerpané prostředky z první výzvy) - předpoklad pol. roku 2025 </a:t>
            </a:r>
            <a:endParaRPr lang="cs-CZ" dirty="0">
              <a:latin typeface="Calibri"/>
              <a:cs typeface="Arial"/>
            </a:endParaRPr>
          </a:p>
          <a:p>
            <a:pPr>
              <a:buNone/>
            </a:pPr>
            <a:r>
              <a:rPr lang="cs-CZ" sz="1800" dirty="0">
                <a:latin typeface="Calibri"/>
                <a:ea typeface="MS PGothic"/>
                <a:cs typeface="Calibri"/>
              </a:rPr>
              <a:t>- Výzvy jsou soutěžní</a:t>
            </a:r>
            <a:endParaRPr lang="cs-CZ" dirty="0">
              <a:latin typeface="Calibri"/>
              <a:cs typeface="Arial"/>
            </a:endParaRPr>
          </a:p>
          <a:p>
            <a:pPr>
              <a:buNone/>
            </a:pPr>
            <a:r>
              <a:rPr lang="cs-CZ" sz="1800" dirty="0">
                <a:latin typeface="Calibri"/>
                <a:ea typeface="MS PGothic"/>
                <a:cs typeface="Calibri"/>
              </a:rPr>
              <a:t>- Předpoklad data zahájení projektů - leden 2023</a:t>
            </a:r>
          </a:p>
          <a:p>
            <a:pPr>
              <a:buNone/>
            </a:pPr>
            <a:endParaRPr lang="cs-CZ"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>
            <a:extLst>
              <a:ext uri="{FF2B5EF4-FFF2-40B4-BE49-F238E27FC236}">
                <a16:creationId xmlns:a16="http://schemas.microsoft.com/office/drawing/2014/main" id="{9C7D2E42-0767-4136-B3E2-3057CEEF0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Box 4">
            <a:extLst>
              <a:ext uri="{FF2B5EF4-FFF2-40B4-BE49-F238E27FC236}">
                <a16:creationId xmlns:a16="http://schemas.microsoft.com/office/drawing/2014/main" id="{CF7F3780-A909-403A-ACD5-477C473CF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40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C854E70B-D090-4B8E-AFD2-CE92B80D9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D4012D08-4FA6-4990-B02B-0809F35D2F5B}"/>
              </a:ext>
            </a:extLst>
          </p:cNvPr>
          <p:cNvSpPr txBox="1">
            <a:spLocks/>
          </p:cNvSpPr>
          <p:nvPr/>
        </p:nvSpPr>
        <p:spPr bwMode="auto">
          <a:xfrm>
            <a:off x="564204" y="1411288"/>
            <a:ext cx="7685044" cy="434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C00000"/>
                </a:solidFill>
                <a:latin typeface="Calibri"/>
                <a:ea typeface="+mn-ea"/>
                <a:cs typeface="Arial"/>
              </a:rPr>
              <a:t>8. Nové projekty MAS</a:t>
            </a:r>
          </a:p>
          <a:p>
            <a:pPr>
              <a:buNone/>
            </a:pPr>
            <a:endParaRPr lang="cs-CZ" sz="2100" b="1" dirty="0">
              <a:solidFill>
                <a:srgbClr val="C00000"/>
              </a:solidFill>
              <a:latin typeface="Arial"/>
              <a:ea typeface="MS PGothic"/>
              <a:cs typeface="Arial"/>
            </a:endParaRPr>
          </a:p>
          <a:p>
            <a:pPr>
              <a:buNone/>
            </a:pPr>
            <a:r>
              <a:rPr lang="cs-CZ" sz="2400" b="1" dirty="0">
                <a:solidFill>
                  <a:srgbClr val="C00000"/>
                </a:solidFill>
                <a:latin typeface="Calibri"/>
                <a:ea typeface="MS PGothic"/>
                <a:cs typeface="Arial"/>
              </a:rPr>
              <a:t>Sociální projekt MAS </a:t>
            </a:r>
          </a:p>
          <a:p>
            <a:pPr>
              <a:buNone/>
            </a:pPr>
            <a:r>
              <a:rPr lang="cs-CZ" sz="1800" dirty="0">
                <a:latin typeface="Calibri"/>
                <a:ea typeface="MS PGothic"/>
                <a:cs typeface="Calibri"/>
              </a:rPr>
              <a:t>- </a:t>
            </a:r>
            <a:r>
              <a:rPr lang="cs-CZ" sz="1800" b="1" dirty="0">
                <a:latin typeface="Calibri"/>
                <a:ea typeface="MS PGothic"/>
                <a:cs typeface="Calibri"/>
              </a:rPr>
              <a:t>Cíl: </a:t>
            </a:r>
            <a:r>
              <a:rPr lang="cs-CZ" sz="1800" dirty="0">
                <a:latin typeface="Calibri"/>
                <a:ea typeface="MS PGothic"/>
                <a:cs typeface="Calibri"/>
              </a:rPr>
              <a:t>podpora a řešení problémů sociálně znevýhodněných obyvatel venkova</a:t>
            </a:r>
          </a:p>
          <a:p>
            <a:pPr>
              <a:buNone/>
            </a:pPr>
            <a:r>
              <a:rPr lang="cs-CZ" sz="1800" dirty="0">
                <a:latin typeface="Calibri"/>
                <a:ea typeface="MS PGothic"/>
                <a:cs typeface="Calibri"/>
              </a:rPr>
              <a:t>- Podporované cílové skupiny a aktivity v rámci CLLD v OPZ + v období 2021-2027</a:t>
            </a:r>
          </a:p>
          <a:p>
            <a:pPr>
              <a:buNone/>
            </a:pPr>
            <a:r>
              <a:rPr lang="cs-CZ" sz="1800" b="1" dirty="0">
                <a:latin typeface="Calibri"/>
                <a:ea typeface="MS PGothic"/>
                <a:cs typeface="Arial"/>
              </a:rPr>
              <a:t>* </a:t>
            </a:r>
            <a:r>
              <a:rPr lang="cs-CZ" sz="1800" dirty="0">
                <a:latin typeface="Calibri"/>
                <a:ea typeface="MS PGothic"/>
                <a:cs typeface="Calibri"/>
              </a:rPr>
              <a:t>rodiny s dětmi (děti a dospívající) - </a:t>
            </a:r>
            <a:r>
              <a:rPr lang="cs-CZ" sz="1800" b="1" dirty="0">
                <a:latin typeface="Calibri"/>
                <a:ea typeface="MS PGothic"/>
                <a:cs typeface="Calibri"/>
              </a:rPr>
              <a:t>aktivita</a:t>
            </a:r>
            <a:r>
              <a:rPr lang="cs-CZ" sz="1800" dirty="0">
                <a:latin typeface="Calibri"/>
                <a:ea typeface="MS PGothic"/>
                <a:cs typeface="Calibri"/>
              </a:rPr>
              <a:t>: metodická podpora komunitních center, Dětský klub, mobilní sociální tým v terénu</a:t>
            </a:r>
            <a:endParaRPr lang="cs-CZ" sz="1800" dirty="0">
              <a:latin typeface="Calibri"/>
              <a:cs typeface="Calibri"/>
            </a:endParaRPr>
          </a:p>
          <a:p>
            <a:pPr>
              <a:buNone/>
            </a:pPr>
            <a:r>
              <a:rPr lang="cs-CZ" sz="1800" dirty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* </a:t>
            </a:r>
            <a:r>
              <a:rPr lang="cs-CZ" sz="1800" dirty="0">
                <a:latin typeface="Calibri"/>
                <a:ea typeface="MS PGothic"/>
                <a:cs typeface="Calibri"/>
              </a:rPr>
              <a:t>osoby v postproduktivním věku a senioři - </a:t>
            </a:r>
            <a:r>
              <a:rPr lang="cs-CZ" sz="1800" b="1" dirty="0">
                <a:latin typeface="Calibri"/>
                <a:ea typeface="MS PGothic"/>
                <a:cs typeface="Calibri"/>
              </a:rPr>
              <a:t>aktivita</a:t>
            </a:r>
            <a:r>
              <a:rPr lang="cs-CZ" sz="1800" dirty="0">
                <a:latin typeface="Calibri"/>
                <a:ea typeface="MS PGothic"/>
                <a:cs typeface="Calibri"/>
              </a:rPr>
              <a:t>: Kontaktní místo pro seniory, Klub pro seniory (stacionář), mobilní sociální tým v terénu</a:t>
            </a:r>
            <a:endParaRPr lang="cs-CZ" sz="1800" dirty="0">
              <a:solidFill>
                <a:srgbClr val="000000"/>
              </a:solidFill>
              <a:latin typeface="Calibri"/>
              <a:ea typeface="MS PGothic"/>
              <a:cs typeface="Calibri"/>
            </a:endParaRPr>
          </a:p>
          <a:p>
            <a:pPr>
              <a:buNone/>
            </a:pPr>
            <a:r>
              <a:rPr lang="cs-CZ" sz="1800" dirty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* </a:t>
            </a:r>
            <a:r>
              <a:rPr lang="cs-CZ" sz="1800" dirty="0">
                <a:latin typeface="Calibri"/>
                <a:ea typeface="MS PGothic"/>
                <a:cs typeface="Calibri"/>
              </a:rPr>
              <a:t>pečující osoby – </a:t>
            </a:r>
            <a:r>
              <a:rPr lang="cs-CZ" sz="1800" b="1" dirty="0">
                <a:latin typeface="Calibri"/>
                <a:ea typeface="MS PGothic"/>
                <a:cs typeface="Calibri"/>
              </a:rPr>
              <a:t>aktivita</a:t>
            </a:r>
            <a:r>
              <a:rPr lang="cs-CZ" sz="1800" dirty="0">
                <a:latin typeface="Calibri"/>
                <a:ea typeface="MS PGothic"/>
                <a:cs typeface="Calibri"/>
              </a:rPr>
              <a:t>: hospicová a paliativní péče, mobilní sociální tým v terénu</a:t>
            </a:r>
            <a:endParaRPr lang="cs-CZ" sz="1800" dirty="0">
              <a:solidFill>
                <a:srgbClr val="000000"/>
              </a:solidFill>
              <a:latin typeface="Calibri"/>
              <a:ea typeface="MS PGothic"/>
              <a:cs typeface="Calibri"/>
            </a:endParaRPr>
          </a:p>
          <a:p>
            <a:pPr>
              <a:buNone/>
            </a:pPr>
            <a:r>
              <a:rPr lang="cs-CZ" sz="1800" dirty="0">
                <a:solidFill>
                  <a:srgbClr val="000000"/>
                </a:solidFill>
                <a:latin typeface="Calibri"/>
                <a:ea typeface="MS PGothic"/>
                <a:cs typeface="Calibri"/>
              </a:rPr>
              <a:t>* o</a:t>
            </a:r>
            <a:r>
              <a:rPr lang="cs-CZ" sz="1800" dirty="0">
                <a:latin typeface="Calibri"/>
                <a:ea typeface="MS PGothic"/>
                <a:cs typeface="Calibri"/>
              </a:rPr>
              <a:t>dborní pracovníci NNO, obcí, dobrovolných spolků, zaměstnavatelů a   podnikatelů - </a:t>
            </a:r>
            <a:r>
              <a:rPr lang="cs-CZ" sz="1800" b="1" dirty="0">
                <a:latin typeface="Calibri"/>
                <a:ea typeface="MS PGothic"/>
                <a:cs typeface="Calibri"/>
              </a:rPr>
              <a:t>aktivita</a:t>
            </a:r>
            <a:r>
              <a:rPr lang="cs-CZ" sz="1800" dirty="0">
                <a:latin typeface="Calibri"/>
                <a:ea typeface="MS PGothic"/>
                <a:cs typeface="Calibri"/>
              </a:rPr>
              <a:t>: pravidelné vzdělávání</a:t>
            </a:r>
          </a:p>
          <a:p>
            <a:pPr>
              <a:buNone/>
            </a:pPr>
            <a:endParaRPr lang="cs-CZ" altLang="de-DE" sz="1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>
            <a:extLst>
              <a:ext uri="{FF2B5EF4-FFF2-40B4-BE49-F238E27FC236}">
                <a16:creationId xmlns:a16="http://schemas.microsoft.com/office/drawing/2014/main" id="{1B2307B9-99A8-4A4E-9C61-C6A305688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4">
            <a:extLst>
              <a:ext uri="{FF2B5EF4-FFF2-40B4-BE49-F238E27FC236}">
                <a16:creationId xmlns:a16="http://schemas.microsoft.com/office/drawing/2014/main" id="{A51CBA52-A11B-4123-A44A-3E7967B0C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8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40F2990A-60D7-45B3-BAD6-B9CD419B8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0936F021-91AC-43DB-9FBB-CAF918BF043B}"/>
              </a:ext>
            </a:extLst>
          </p:cNvPr>
          <p:cNvSpPr txBox="1">
            <a:spLocks/>
          </p:cNvSpPr>
          <p:nvPr/>
        </p:nvSpPr>
        <p:spPr bwMode="auto">
          <a:xfrm>
            <a:off x="584200" y="1411288"/>
            <a:ext cx="7975600" cy="440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8. Nové projekty MAS</a:t>
            </a:r>
          </a:p>
          <a:p>
            <a:pPr>
              <a:buFont typeface="Arial" panose="020B0604020202020204" pitchFamily="34" charset="0"/>
              <a:buNone/>
            </a:pPr>
            <a:endParaRPr lang="cs-CZ" altLang="de-DE" sz="1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400" b="1" dirty="0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MAP III v ORP Neratovice </a:t>
            </a:r>
          </a:p>
          <a:p>
            <a:pPr>
              <a:buNone/>
            </a:pPr>
            <a:endParaRPr lang="cs-CZ" altLang="de-DE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400" b="1" dirty="0">
                <a:latin typeface="Arial"/>
                <a:ea typeface="MS PGothic"/>
                <a:cs typeface="Arial"/>
              </a:rPr>
              <a:t>Podání žádosti - 31.12. 2021</a:t>
            </a:r>
            <a:endParaRPr lang="cs-CZ" alt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400" b="1" dirty="0">
                <a:latin typeface="Arial"/>
                <a:ea typeface="MS PGothic"/>
                <a:cs typeface="Arial"/>
              </a:rPr>
              <a:t>Realizace 1. 3. 2022 – 30. 9. 2023 (19 měsíců)</a:t>
            </a:r>
          </a:p>
          <a:p>
            <a:pPr>
              <a:buNone/>
            </a:pPr>
            <a:r>
              <a:rPr lang="cs-CZ" altLang="de-DE" sz="2400" b="1" dirty="0">
                <a:latin typeface="Arial"/>
                <a:ea typeface="MS PGothic"/>
                <a:cs typeface="Arial"/>
              </a:rPr>
              <a:t>Výše dotace: 2 200 000 Kč</a:t>
            </a:r>
            <a:endParaRPr lang="cs-CZ" alt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400" b="1" dirty="0">
                <a:solidFill>
                  <a:srgbClr val="000000"/>
                </a:solidFill>
                <a:latin typeface="Arial"/>
                <a:ea typeface="MS PGothic"/>
                <a:cs typeface="Arial"/>
              </a:rPr>
              <a:t>Do projektu se zapojily všechny školy v území ORP Neratovice. </a:t>
            </a:r>
            <a:endParaRPr lang="cs-CZ" altLang="de-DE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>
            <a:extLst>
              <a:ext uri="{FF2B5EF4-FFF2-40B4-BE49-F238E27FC236}">
                <a16:creationId xmlns:a16="http://schemas.microsoft.com/office/drawing/2014/main" id="{EBA3A38B-1D83-454F-995D-B2A55273B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Box 4">
            <a:extLst>
              <a:ext uri="{FF2B5EF4-FFF2-40B4-BE49-F238E27FC236}">
                <a16:creationId xmlns:a16="http://schemas.microsoft.com/office/drawing/2014/main" id="{ACA5419E-2945-4163-8F75-2CA795254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4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473D7499-8028-4E80-9234-5F1DFEA99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D4CF75A5-50C6-40D5-A839-A8623CED9823}"/>
              </a:ext>
            </a:extLst>
          </p:cNvPr>
          <p:cNvSpPr txBox="1">
            <a:spLocks/>
          </p:cNvSpPr>
          <p:nvPr/>
        </p:nvSpPr>
        <p:spPr bwMode="auto">
          <a:xfrm>
            <a:off x="554477" y="1411288"/>
            <a:ext cx="8365728" cy="475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8. Nové projekty MAS</a:t>
            </a:r>
          </a:p>
          <a:p>
            <a:pPr algn="l" eaLnBrk="1" fontAlgn="auto" hangingPunct="1">
              <a:spcAft>
                <a:spcPts val="0"/>
              </a:spcAft>
              <a:buNone/>
              <a:defRPr/>
            </a:pPr>
            <a:endParaRPr lang="cs-CZ" sz="2000" b="1" dirty="0">
              <a:solidFill>
                <a:srgbClr val="C00000"/>
              </a:solidFill>
              <a:latin typeface="Arial"/>
              <a:ea typeface="+mn-ea"/>
              <a:cs typeface="Arial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cs-CZ" altLang="de-DE" sz="2000" b="1" dirty="0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MAP III v ORP Neratovice </a:t>
            </a:r>
          </a:p>
          <a:p>
            <a:pPr algn="l" eaLnBrk="1" fontAlgn="auto" hangingPunct="1">
              <a:spcAft>
                <a:spcPts val="0"/>
              </a:spcAft>
              <a:buNone/>
              <a:defRPr/>
            </a:pPr>
            <a:endParaRPr lang="cs-CZ" sz="2000" b="1" dirty="0">
              <a:solidFill>
                <a:srgbClr val="C00000"/>
              </a:solidFill>
              <a:latin typeface="Arial"/>
              <a:ea typeface="+mn-ea"/>
              <a:cs typeface="Arial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cs-CZ" altLang="de-DE" sz="2000" b="1" dirty="0">
                <a:latin typeface="Arial"/>
                <a:ea typeface="MS PGothic"/>
                <a:cs typeface="Arial"/>
              </a:rPr>
              <a:t>Klíčové aktivity projektu: </a:t>
            </a:r>
            <a:endParaRPr lang="cs-CZ" altLang="de-DE" sz="2000" b="1" dirty="0">
              <a:solidFill>
                <a:srgbClr val="C00000"/>
              </a:solidFill>
              <a:latin typeface="Arial"/>
              <a:ea typeface="MS PGothic"/>
              <a:cs typeface="Arial"/>
            </a:endParaRPr>
          </a:p>
          <a:p>
            <a:pPr>
              <a:spcAft>
                <a:spcPts val="0"/>
              </a:spcAft>
              <a:buNone/>
              <a:defRPr/>
            </a:pPr>
            <a:r>
              <a:rPr lang="cs-CZ" altLang="de-DE" sz="2000" b="1" dirty="0">
                <a:latin typeface="Arial"/>
                <a:ea typeface="MS PGothic"/>
                <a:cs typeface="Arial"/>
              </a:rPr>
              <a:t>1. Řízení projektu</a:t>
            </a:r>
            <a:endParaRPr lang="cs-CZ" alt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None/>
              <a:defRPr/>
            </a:pPr>
            <a:r>
              <a:rPr lang="cs-CZ" altLang="de-DE" sz="2000" b="1" dirty="0">
                <a:latin typeface="Arial"/>
                <a:ea typeface="MS PGothic"/>
                <a:cs typeface="Arial"/>
              </a:rPr>
              <a:t>2. Rozvoj a aktualizace MAP</a:t>
            </a:r>
          </a:p>
          <a:p>
            <a:pPr>
              <a:spcAft>
                <a:spcPts val="0"/>
              </a:spcAft>
              <a:buNone/>
            </a:pPr>
            <a:r>
              <a:rPr lang="cs-CZ" altLang="de-DE" sz="2000" b="1" dirty="0">
                <a:latin typeface="Arial"/>
                <a:ea typeface="MS PGothic"/>
                <a:cs typeface="Arial"/>
              </a:rPr>
              <a:t>- jednání pracovních skupin</a:t>
            </a:r>
          </a:p>
          <a:p>
            <a:pPr>
              <a:spcAft>
                <a:spcPts val="0"/>
              </a:spcAft>
              <a:buNone/>
            </a:pPr>
            <a:r>
              <a:rPr lang="cs-CZ" altLang="de-DE" sz="2000" b="1" dirty="0">
                <a:latin typeface="Arial"/>
                <a:ea typeface="MS PGothic"/>
                <a:cs typeface="Arial"/>
              </a:rPr>
              <a:t>- MAP – aktualizace analytické části</a:t>
            </a:r>
          </a:p>
          <a:p>
            <a:pPr>
              <a:spcAft>
                <a:spcPts val="0"/>
              </a:spcAft>
              <a:buNone/>
            </a:pPr>
            <a:r>
              <a:rPr lang="cs-CZ" altLang="de-DE" sz="2000" b="1" dirty="0">
                <a:latin typeface="Arial"/>
                <a:ea typeface="MS PGothic"/>
                <a:cs typeface="Arial"/>
              </a:rPr>
              <a:t>- Strategický rámec MAP do roku2025</a:t>
            </a:r>
            <a:endParaRPr lang="cs-CZ" alt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None/>
            </a:pPr>
            <a:r>
              <a:rPr lang="cs-CZ" altLang="de-DE" sz="2000" b="1" dirty="0">
                <a:latin typeface="Arial"/>
                <a:ea typeface="MS PGothic"/>
                <a:cs typeface="Arial"/>
              </a:rPr>
              <a:t>- Akční plány - 2023 – 2025</a:t>
            </a:r>
            <a:endParaRPr lang="cs-CZ" alt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None/>
            </a:pPr>
            <a:r>
              <a:rPr lang="cs-CZ" altLang="de-DE" sz="2000" b="1" dirty="0">
                <a:latin typeface="Arial"/>
                <a:ea typeface="MS PGothic"/>
                <a:cs typeface="Arial"/>
              </a:rPr>
              <a:t>3. Evaluace</a:t>
            </a:r>
            <a:endParaRPr lang="cs-CZ" alt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None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None/>
            </a:pPr>
            <a:endParaRPr lang="cs-CZ" altLang="de-DE" sz="2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1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>
            <a:extLst>
              <a:ext uri="{FF2B5EF4-FFF2-40B4-BE49-F238E27FC236}">
                <a16:creationId xmlns:a16="http://schemas.microsoft.com/office/drawing/2014/main" id="{1B2307B9-99A8-4A4E-9C61-C6A305688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4">
            <a:extLst>
              <a:ext uri="{FF2B5EF4-FFF2-40B4-BE49-F238E27FC236}">
                <a16:creationId xmlns:a16="http://schemas.microsoft.com/office/drawing/2014/main" id="{A51CBA52-A11B-4123-A44A-3E7967B0C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8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40F2990A-60D7-45B3-BAD6-B9CD419B8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18172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3FD4976A-192B-4939-8E1E-788A8FD64B96}"/>
              </a:ext>
            </a:extLst>
          </p:cNvPr>
          <p:cNvSpPr txBox="1">
            <a:spLocks/>
          </p:cNvSpPr>
          <p:nvPr/>
        </p:nvSpPr>
        <p:spPr bwMode="auto">
          <a:xfrm>
            <a:off x="584200" y="1411288"/>
            <a:ext cx="7975600" cy="440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8. Nové projekty MAS</a:t>
            </a:r>
          </a:p>
          <a:p>
            <a:pPr>
              <a:buNone/>
            </a:pPr>
            <a:endParaRPr lang="cs-CZ" alt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Cyklotrasy Mezi řekami</a:t>
            </a: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Cyklotrasy v regionu MAS Nad Prahou</a:t>
            </a:r>
            <a:endParaRPr lang="cs-CZ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Propojení členských obcí regionu MAS s cílem „zviditelnění“ místních atraktivit</a:t>
            </a:r>
            <a:endParaRPr lang="cs-CZ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Spojení řek Vltavy a Labe severní a jižní trasou</a:t>
            </a:r>
            <a:endParaRPr lang="cs-CZ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Napojení na dálkovou trasu Labskou a Vltavskou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současnosti získávání souhlasů vlastníků pozemků s vedením tras</a:t>
            </a:r>
            <a:endParaRPr lang="cs-CZ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954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>
            <a:extLst>
              <a:ext uri="{FF2B5EF4-FFF2-40B4-BE49-F238E27FC236}">
                <a16:creationId xmlns:a16="http://schemas.microsoft.com/office/drawing/2014/main" id="{1B2307B9-99A8-4A4E-9C61-C6A305688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4">
            <a:extLst>
              <a:ext uri="{FF2B5EF4-FFF2-40B4-BE49-F238E27FC236}">
                <a16:creationId xmlns:a16="http://schemas.microsoft.com/office/drawing/2014/main" id="{A51CBA52-A11B-4123-A44A-3E7967B0C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8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40F2990A-60D7-45B3-BAD6-B9CD419B8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18172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3FD4976A-192B-4939-8E1E-788A8FD64B96}"/>
              </a:ext>
            </a:extLst>
          </p:cNvPr>
          <p:cNvSpPr txBox="1">
            <a:spLocks/>
          </p:cNvSpPr>
          <p:nvPr/>
        </p:nvSpPr>
        <p:spPr bwMode="auto">
          <a:xfrm>
            <a:off x="584200" y="1411288"/>
            <a:ext cx="7975600" cy="440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8. Nové projekty MAS</a:t>
            </a:r>
          </a:p>
          <a:p>
            <a:pPr>
              <a:buNone/>
            </a:pPr>
            <a:endParaRPr lang="cs-CZ" alt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Cyklotrasy Mezi řekami</a:t>
            </a: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5" descr="Obsah obrázku mapa&#10;&#10;Popis byl vytvořen automaticky">
            <a:extLst>
              <a:ext uri="{FF2B5EF4-FFF2-40B4-BE49-F238E27FC236}">
                <a16:creationId xmlns:a16="http://schemas.microsoft.com/office/drawing/2014/main" id="{9C3D79FF-2542-42BC-9B5A-2ED8C2C8B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53" y="2696315"/>
            <a:ext cx="6272235" cy="346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553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>
            <a:extLst>
              <a:ext uri="{FF2B5EF4-FFF2-40B4-BE49-F238E27FC236}">
                <a16:creationId xmlns:a16="http://schemas.microsoft.com/office/drawing/2014/main" id="{1B2307B9-99A8-4A4E-9C61-C6A305688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4">
            <a:extLst>
              <a:ext uri="{FF2B5EF4-FFF2-40B4-BE49-F238E27FC236}">
                <a16:creationId xmlns:a16="http://schemas.microsoft.com/office/drawing/2014/main" id="{A51CBA52-A11B-4123-A44A-3E7967B0C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8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40F2990A-60D7-45B3-BAD6-B9CD419B8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18172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3FD4976A-192B-4939-8E1E-788A8FD64B96}"/>
              </a:ext>
            </a:extLst>
          </p:cNvPr>
          <p:cNvSpPr txBox="1">
            <a:spLocks/>
          </p:cNvSpPr>
          <p:nvPr/>
        </p:nvSpPr>
        <p:spPr bwMode="auto">
          <a:xfrm>
            <a:off x="584200" y="1411288"/>
            <a:ext cx="7975600" cy="440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8. Nové projekty MAS</a:t>
            </a:r>
          </a:p>
          <a:p>
            <a:pPr>
              <a:buNone/>
            </a:pPr>
            <a:endParaRPr lang="cs-CZ" alt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Obnova historických cest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Propojení Prahy a širší krajiny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 spolupráci IPR Praha a MAS</a:t>
            </a:r>
            <a:endParaRPr lang="cs-CZ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historických cest, dálkové historické stezky</a:t>
            </a:r>
            <a:endParaRPr lang="cs-CZ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Pilotní projekt Praha – Labe</a:t>
            </a:r>
            <a:endParaRPr lang="cs-CZ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Napojení Prahy a jejích okrajových částí na Labe pomocí cest, které plní funkci prvku zelené infrastruktury a zajišťují bezpečný bezmotorový pohyb obyvatel po krajině s návazností na významné body v krajině</a:t>
            </a:r>
            <a:endParaRPr lang="cs-CZ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448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>
            <a:extLst>
              <a:ext uri="{FF2B5EF4-FFF2-40B4-BE49-F238E27FC236}">
                <a16:creationId xmlns:a16="http://schemas.microsoft.com/office/drawing/2014/main" id="{1B2307B9-99A8-4A4E-9C61-C6A305688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4">
            <a:extLst>
              <a:ext uri="{FF2B5EF4-FFF2-40B4-BE49-F238E27FC236}">
                <a16:creationId xmlns:a16="http://schemas.microsoft.com/office/drawing/2014/main" id="{A51CBA52-A11B-4123-A44A-3E7967B0C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8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40F2990A-60D7-45B3-BAD6-B9CD419B8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18172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3FD4976A-192B-4939-8E1E-788A8FD64B96}"/>
              </a:ext>
            </a:extLst>
          </p:cNvPr>
          <p:cNvSpPr txBox="1">
            <a:spLocks/>
          </p:cNvSpPr>
          <p:nvPr/>
        </p:nvSpPr>
        <p:spPr bwMode="auto">
          <a:xfrm>
            <a:off x="584200" y="1411288"/>
            <a:ext cx="7975600" cy="440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8. Nové projekty MAS</a:t>
            </a:r>
          </a:p>
          <a:p>
            <a:pPr>
              <a:buNone/>
            </a:pPr>
            <a:endParaRPr lang="cs-CZ" alt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Obnova historických cest</a:t>
            </a:r>
          </a:p>
          <a:p>
            <a:pPr>
              <a:buNone/>
            </a:pPr>
            <a:endParaRPr lang="cs-CZ" altLang="de-DE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5" descr="Obsah obrázku mapa&#10;&#10;Popis byl vytvořen automaticky">
            <a:extLst>
              <a:ext uri="{FF2B5EF4-FFF2-40B4-BE49-F238E27FC236}">
                <a16:creationId xmlns:a16="http://schemas.microsoft.com/office/drawing/2014/main" id="{127848D7-07D7-4480-87D0-256906A1A2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65" y="2517519"/>
            <a:ext cx="4468272" cy="3662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269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>
            <a:extLst>
              <a:ext uri="{FF2B5EF4-FFF2-40B4-BE49-F238E27FC236}">
                <a16:creationId xmlns:a16="http://schemas.microsoft.com/office/drawing/2014/main" id="{221C3C2D-85FF-4306-896D-7B4CAAA5A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4">
            <a:extLst>
              <a:ext uri="{FF2B5EF4-FFF2-40B4-BE49-F238E27FC236}">
                <a16:creationId xmlns:a16="http://schemas.microsoft.com/office/drawing/2014/main" id="{2234CCFB-6DF9-412D-8B79-9A08DC95E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2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5AC5A3EB-458C-4650-BA3E-0ED14EC09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EEE9AA00-30D7-4CED-82F5-DD0974FB5BE1}"/>
              </a:ext>
            </a:extLst>
          </p:cNvPr>
          <p:cNvSpPr txBox="1">
            <a:spLocks/>
          </p:cNvSpPr>
          <p:nvPr/>
        </p:nvSpPr>
        <p:spPr bwMode="auto">
          <a:xfrm>
            <a:off x="584200" y="1411288"/>
            <a:ext cx="7975600" cy="440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8. Nové projekty MAS</a:t>
            </a:r>
          </a:p>
          <a:p>
            <a:pPr>
              <a:buNone/>
            </a:pPr>
            <a:endParaRPr lang="cs-CZ" alt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de-D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Organizace destinačního managementu Mezi řekami</a:t>
            </a:r>
          </a:p>
          <a:p>
            <a:pPr>
              <a:buNone/>
            </a:pPr>
            <a:r>
              <a:rPr lang="cs-CZ" alt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Organizační složka MAS Nad Prahou</a:t>
            </a:r>
          </a:p>
          <a:p>
            <a:pPr>
              <a:buNone/>
            </a:pPr>
            <a:r>
              <a:rPr lang="cs-CZ" alt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Lokální nebo oblastní (záleží na počtu zapojených partnerů)</a:t>
            </a:r>
          </a:p>
          <a:p>
            <a:pPr>
              <a:buNone/>
            </a:pPr>
            <a:r>
              <a:rPr lang="cs-CZ" alt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Podpora cestovního ruchu, koordinace aktivit v území</a:t>
            </a:r>
          </a:p>
          <a:p>
            <a:pPr>
              <a:buNone/>
            </a:pPr>
            <a:r>
              <a:rPr lang="cs-CZ" altLang="de-DE" sz="2200" b="1" dirty="0">
                <a:latin typeface="Arial" panose="020B0604020202020204" pitchFamily="34" charset="0"/>
                <a:cs typeface="Arial" panose="020B0604020202020204" pitchFamily="34" charset="0"/>
              </a:rPr>
              <a:t>Získávání finančních prostředků na rozvoj území z hlediska cestovního ruchu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>
            <a:extLst>
              <a:ext uri="{FF2B5EF4-FFF2-40B4-BE49-F238E27FC236}">
                <a16:creationId xmlns:a16="http://schemas.microsoft.com/office/drawing/2014/main" id="{E27CE74F-DD42-4B7D-9CF3-6DC25FA89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4">
            <a:extLst>
              <a:ext uri="{FF2B5EF4-FFF2-40B4-BE49-F238E27FC236}">
                <a16:creationId xmlns:a16="http://schemas.microsoft.com/office/drawing/2014/main" id="{B8F94020-B25F-4067-AF9A-5E721D66C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508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4A257BAA-765E-40BA-983B-18F25C36A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CE1F8DE2-B6BF-4362-B864-BDFAD732F732}"/>
              </a:ext>
            </a:extLst>
          </p:cNvPr>
          <p:cNvSpPr txBox="1">
            <a:spLocks/>
          </p:cNvSpPr>
          <p:nvPr/>
        </p:nvSpPr>
        <p:spPr bwMode="auto">
          <a:xfrm>
            <a:off x="555625" y="1357313"/>
            <a:ext cx="7975600" cy="439261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cs-CZ" sz="2200" b="1" dirty="0">
                <a:solidFill>
                  <a:srgbClr val="C00000"/>
                </a:solidFill>
                <a:latin typeface="Arial"/>
                <a:ea typeface="+mn-ea"/>
                <a:cs typeface="Arial"/>
              </a:rPr>
              <a:t>9. Příspěvky na rok 2022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cs-CZ" sz="2200" b="1" dirty="0">
              <a:solidFill>
                <a:srgbClr val="C00000"/>
              </a:solidFill>
              <a:latin typeface="Arial"/>
              <a:ea typeface="+mn-ea"/>
              <a:cs typeface="Arial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cs-CZ" sz="1800" b="1" dirty="0">
                <a:solidFill>
                  <a:schemeClr val="tx1"/>
                </a:solidFill>
                <a:latin typeface="Arial"/>
                <a:ea typeface="+mn-ea"/>
                <a:cs typeface="Arial"/>
              </a:rPr>
              <a:t>Jsou zachovány ve stejné výši jako v roce 2020, nově nebudou fakturovány, platba se uskuteční na základě protokolu z hlasování VH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cs-CZ" sz="1800" b="1" dirty="0">
              <a:solidFill>
                <a:schemeClr val="tx1"/>
              </a:solidFill>
              <a:latin typeface="Arial"/>
              <a:cs typeface="Arial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cs-CZ" sz="1800" b="1" dirty="0">
              <a:solidFill>
                <a:schemeClr val="tx1"/>
              </a:solidFill>
              <a:latin typeface="Arial"/>
              <a:cs typeface="Arial"/>
            </a:endParaRPr>
          </a:p>
          <a:p>
            <a:pPr algn="l">
              <a:spcAft>
                <a:spcPts val="600"/>
              </a:spcAft>
              <a:defRPr/>
            </a:pPr>
            <a:r>
              <a:rPr lang="cs-CZ" sz="1800" b="1" i="1" kern="5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Mangal" panose="02040503050203030202" pitchFamily="18" charset="0"/>
              </a:rPr>
              <a:t>obce do 600 obyvatel 2 000 Kč, obce do 1 000 obyvatel  4 000 Kč, obce do 3 000 obyvatel  10 000 Kč, obce do 10 000 obyvatel  18 000 Kč a obce nad 10 000 obyvatel 30 000 Kč, příspěvkové organizace obcí 3 000 Kč, svazek obcí 5 000 Kč, podnikatelé 5 000 Kč, neziskové organizace 500 Kč, fyzické osoby nepodnikající 250 Kč.</a:t>
            </a:r>
            <a:endParaRPr lang="cs-CZ" sz="2200" b="1" dirty="0">
              <a:solidFill>
                <a:schemeClr val="tx1"/>
              </a:solidFill>
              <a:latin typeface="Arial"/>
              <a:ea typeface="+mn-ea"/>
              <a:cs typeface="Arial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cs-CZ" sz="2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9F0A659-D086-4DAF-AB26-BFA9ECC2A774}"/>
              </a:ext>
            </a:extLst>
          </p:cNvPr>
          <p:cNvSpPr/>
          <p:nvPr/>
        </p:nvSpPr>
        <p:spPr>
          <a:xfrm>
            <a:off x="555625" y="1951348"/>
            <a:ext cx="7900218" cy="102752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800" b="1" dirty="0">
                <a:solidFill>
                  <a:schemeClr val="tx1"/>
                </a:solidFill>
                <a:latin typeface="Arial"/>
                <a:ea typeface="+mn-ea"/>
                <a:cs typeface="Arial"/>
              </a:rPr>
              <a:t>Jsou zachovány ve stejné výši jako v roce 2022, stejně jako v letošním roce nebudou fakturovány, platba se uskuteční na základě protokolu z hlasování VH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>
            <a:extLst>
              <a:ext uri="{FF2B5EF4-FFF2-40B4-BE49-F238E27FC236}">
                <a16:creationId xmlns:a16="http://schemas.microsoft.com/office/drawing/2014/main" id="{9AEC2836-24F0-4EFA-A671-C1AEE22F6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4">
            <a:extLst>
              <a:ext uri="{FF2B5EF4-FFF2-40B4-BE49-F238E27FC236}">
                <a16:creationId xmlns:a16="http://schemas.microsoft.com/office/drawing/2014/main" id="{D8510DD2-637B-40CC-A4EF-CC7060684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4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3DCD92AA-DD1E-49A2-B298-DF2B15CBE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1140A10D-1F0A-4FCC-A410-AA88F56C1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2142" y="1271458"/>
            <a:ext cx="4815860" cy="474005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>
            <a:extLst>
              <a:ext uri="{FF2B5EF4-FFF2-40B4-BE49-F238E27FC236}">
                <a16:creationId xmlns:a16="http://schemas.microsoft.com/office/drawing/2014/main" id="{E27CE74F-DD42-4B7D-9CF3-6DC25FA89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4">
            <a:extLst>
              <a:ext uri="{FF2B5EF4-FFF2-40B4-BE49-F238E27FC236}">
                <a16:creationId xmlns:a16="http://schemas.microsoft.com/office/drawing/2014/main" id="{B8F94020-B25F-4067-AF9A-5E721D66C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285750"/>
            <a:ext cx="3895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Valná hromada 16. prosince 2021</a:t>
            </a:r>
            <a:endParaRPr lang="en-US" altLang="cs-CZ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508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4A257BAA-765E-40BA-983B-18F25C36A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022975"/>
            <a:ext cx="41021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D08335F1-C472-4F76-9C1D-D4C0D89ACA11}"/>
              </a:ext>
            </a:extLst>
          </p:cNvPr>
          <p:cNvSpPr txBox="1">
            <a:spLocks/>
          </p:cNvSpPr>
          <p:nvPr/>
        </p:nvSpPr>
        <p:spPr bwMode="auto">
          <a:xfrm>
            <a:off x="584200" y="1411288"/>
            <a:ext cx="7975600" cy="440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 eaLnBrk="1" fontAlgn="auto" hangingPunct="1">
              <a:spcAft>
                <a:spcPts val="0"/>
              </a:spcAft>
              <a:buNone/>
              <a:defRPr/>
            </a:pPr>
            <a:endParaRPr lang="cs-CZ" sz="2000" b="1">
              <a:solidFill>
                <a:srgbClr val="C00000"/>
              </a:solidFill>
              <a:latin typeface="Arial"/>
              <a:ea typeface="+mn-ea"/>
              <a:cs typeface="Arial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000" b="1">
              <a:solidFill>
                <a:srgbClr val="C00000"/>
              </a:solidFill>
              <a:latin typeface="Arial"/>
              <a:ea typeface="+mn-ea"/>
              <a:cs typeface="Arial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000" b="1">
              <a:solidFill>
                <a:srgbClr val="C00000"/>
              </a:solidFill>
              <a:latin typeface="Arial"/>
              <a:ea typeface="+mn-ea"/>
              <a:cs typeface="Arial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de-DE" sz="2000" b="1">
              <a:solidFill>
                <a:srgbClr val="C00000"/>
              </a:solidFill>
              <a:latin typeface="Arial"/>
              <a:ea typeface="+mn-ea"/>
              <a:cs typeface="Arial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cs-CZ" altLang="de-DE" sz="4000" b="1">
                <a:solidFill>
                  <a:srgbClr val="C00000"/>
                </a:solidFill>
                <a:latin typeface="Arial"/>
                <a:ea typeface="+mn-ea"/>
                <a:cs typeface="Arial"/>
              </a:rPr>
              <a:t>Děkujeme za pozornost.</a:t>
            </a:r>
            <a:endParaRPr lang="cs-CZ" altLang="de-DE" sz="4000" b="1">
              <a:solidFill>
                <a:srgbClr val="C00000"/>
              </a:solidFill>
              <a:latin typeface="Arial"/>
              <a:ea typeface="MS PGothic"/>
              <a:cs typeface="Arial"/>
            </a:endParaRPr>
          </a:p>
          <a:p>
            <a:pPr algn="ctr">
              <a:buNone/>
            </a:pPr>
            <a:endParaRPr lang="cs-CZ" altLang="de-DE" sz="4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cs-CZ" altLang="de-DE" sz="22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71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1877</Words>
  <Application>Microsoft Office PowerPoint</Application>
  <PresentationFormat>Předvádění na obrazovce (4:3)</PresentationFormat>
  <Paragraphs>231</Paragraphs>
  <Slides>32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6" baseType="lpstr">
      <vt:lpstr>Arial</vt:lpstr>
      <vt:lpstr>Calibri</vt:lpstr>
      <vt:lpstr>Lucida Sans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kjbnjkb</dc:creator>
  <cp:lastModifiedBy>Reditel</cp:lastModifiedBy>
  <cp:revision>8</cp:revision>
  <cp:lastPrinted>2020-11-23T08:05:58Z</cp:lastPrinted>
  <dcterms:created xsi:type="dcterms:W3CDTF">2014-01-10T11:30:20Z</dcterms:created>
  <dcterms:modified xsi:type="dcterms:W3CDTF">2022-11-16T09:15:16Z</dcterms:modified>
</cp:coreProperties>
</file>